
<file path=[Content_Types].xml><?xml version="1.0" encoding="utf-8"?>
<Types xmlns="http://schemas.openxmlformats.org/package/2006/content-types">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7"/>
  </p:notesMasterIdLst>
  <p:handoutMasterIdLst>
    <p:handoutMasterId r:id="rId28"/>
  </p:handoutMasterIdLst>
  <p:sldIdLst>
    <p:sldId id="256" r:id="rId2"/>
    <p:sldId id="295" r:id="rId3"/>
    <p:sldId id="303" r:id="rId4"/>
    <p:sldId id="262" r:id="rId5"/>
    <p:sldId id="276" r:id="rId6"/>
    <p:sldId id="277" r:id="rId7"/>
    <p:sldId id="260" r:id="rId8"/>
    <p:sldId id="264" r:id="rId9"/>
    <p:sldId id="304" r:id="rId10"/>
    <p:sldId id="292" r:id="rId11"/>
    <p:sldId id="265" r:id="rId12"/>
    <p:sldId id="287" r:id="rId13"/>
    <p:sldId id="282" r:id="rId14"/>
    <p:sldId id="269" r:id="rId15"/>
    <p:sldId id="305" r:id="rId16"/>
    <p:sldId id="307" r:id="rId17"/>
    <p:sldId id="308" r:id="rId18"/>
    <p:sldId id="309" r:id="rId19"/>
    <p:sldId id="306" r:id="rId20"/>
    <p:sldId id="296" r:id="rId21"/>
    <p:sldId id="302" r:id="rId22"/>
    <p:sldId id="297" r:id="rId23"/>
    <p:sldId id="298" r:id="rId24"/>
    <p:sldId id="299" r:id="rId25"/>
    <p:sldId id="300" r:id="rId26"/>
  </p:sldIdLst>
  <p:sldSz cx="9144000" cy="6858000" type="screen4x3"/>
  <p:notesSz cx="6950075" cy="9236075"/>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107"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7"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7"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7"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7" charset="-128"/>
        <a:cs typeface="+mn-cs"/>
      </a:defRPr>
    </a:lvl5pPr>
    <a:lvl6pPr marL="2286000" algn="l" defTabSz="914400" rtl="0" eaLnBrk="1" latinLnBrk="0" hangingPunct="1">
      <a:defRPr kern="1200">
        <a:solidFill>
          <a:schemeClr val="tx1"/>
        </a:solidFill>
        <a:latin typeface="Arial" charset="0"/>
        <a:ea typeface="ＭＳ Ｐゴシック" pitchFamily="-107" charset="-128"/>
        <a:cs typeface="+mn-cs"/>
      </a:defRPr>
    </a:lvl6pPr>
    <a:lvl7pPr marL="2743200" algn="l" defTabSz="914400" rtl="0" eaLnBrk="1" latinLnBrk="0" hangingPunct="1">
      <a:defRPr kern="1200">
        <a:solidFill>
          <a:schemeClr val="tx1"/>
        </a:solidFill>
        <a:latin typeface="Arial" charset="0"/>
        <a:ea typeface="ＭＳ Ｐゴシック" pitchFamily="-107" charset="-128"/>
        <a:cs typeface="+mn-cs"/>
      </a:defRPr>
    </a:lvl7pPr>
    <a:lvl8pPr marL="3200400" algn="l" defTabSz="914400" rtl="0" eaLnBrk="1" latinLnBrk="0" hangingPunct="1">
      <a:defRPr kern="1200">
        <a:solidFill>
          <a:schemeClr val="tx1"/>
        </a:solidFill>
        <a:latin typeface="Arial" charset="0"/>
        <a:ea typeface="ＭＳ Ｐゴシック" pitchFamily="-107" charset="-128"/>
        <a:cs typeface="+mn-cs"/>
      </a:defRPr>
    </a:lvl8pPr>
    <a:lvl9pPr marL="3657600" algn="l" defTabSz="914400" rtl="0" eaLnBrk="1" latinLnBrk="0" hangingPunct="1">
      <a:defRPr kern="1200">
        <a:solidFill>
          <a:schemeClr val="tx1"/>
        </a:solidFill>
        <a:latin typeface="Arial" charset="0"/>
        <a:ea typeface="ＭＳ Ｐゴシック" pitchFamily="-107"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clrMru>
    <a:srgbClr val="00C2E0"/>
    <a:srgbClr val="00AF9D"/>
    <a:srgbClr val="BCCC00"/>
    <a:srgbClr val="C8007D"/>
    <a:srgbClr val="FFE400"/>
    <a:srgbClr val="FF8000"/>
    <a:srgbClr val="FFBC00"/>
    <a:srgbClr val="BAB4A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8" d="100"/>
          <a:sy n="88" d="100"/>
        </p:scale>
        <p:origin x="-1062" y="-96"/>
      </p:cViewPr>
      <p:guideLst>
        <p:guide orient="horz" pos="2352"/>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B2EC0F-3F23-4CEF-AB23-F01F7B91420D}" type="doc">
      <dgm:prSet loTypeId="urn:microsoft.com/office/officeart/2005/8/layout/vList6" loCatId="list" qsTypeId="urn:microsoft.com/office/officeart/2005/8/quickstyle/simple1" qsCatId="simple" csTypeId="urn:microsoft.com/office/officeart/2005/8/colors/accent0_3" csCatId="mainScheme" phldr="1"/>
      <dgm:spPr/>
      <dgm:t>
        <a:bodyPr/>
        <a:lstStyle/>
        <a:p>
          <a:endParaRPr lang="en-US"/>
        </a:p>
      </dgm:t>
    </dgm:pt>
    <dgm:pt modelId="{68BEA720-65BC-462E-A750-300479E1949E}">
      <dgm:prSet phldrT="[Text]" custT="1"/>
      <dgm:spPr/>
      <dgm:t>
        <a:bodyPr/>
        <a:lstStyle/>
        <a:p>
          <a:r>
            <a:rPr lang="en-US" sz="2400" b="1" dirty="0" smtClean="0"/>
            <a:t>Regulatory concerns</a:t>
          </a:r>
          <a:endParaRPr lang="en-US" sz="2400" b="1" dirty="0"/>
        </a:p>
      </dgm:t>
    </dgm:pt>
    <dgm:pt modelId="{5346A506-4504-4612-94D0-A96014E9A6A2}" type="parTrans" cxnId="{AEBC3A36-F21C-4E9F-B45E-D0ED33F2CD77}">
      <dgm:prSet/>
      <dgm:spPr/>
      <dgm:t>
        <a:bodyPr/>
        <a:lstStyle/>
        <a:p>
          <a:endParaRPr lang="en-US"/>
        </a:p>
      </dgm:t>
    </dgm:pt>
    <dgm:pt modelId="{9C750A1A-946A-4086-A950-54F318A90719}" type="sibTrans" cxnId="{AEBC3A36-F21C-4E9F-B45E-D0ED33F2CD77}">
      <dgm:prSet/>
      <dgm:spPr/>
      <dgm:t>
        <a:bodyPr/>
        <a:lstStyle/>
        <a:p>
          <a:endParaRPr lang="en-US"/>
        </a:p>
      </dgm:t>
    </dgm:pt>
    <dgm:pt modelId="{C1C53DBF-D423-4EB1-BC4F-8F15A3A35836}">
      <dgm:prSet phldrT="[Text]"/>
      <dgm:spPr/>
      <dgm:t>
        <a:bodyPr/>
        <a:lstStyle/>
        <a:p>
          <a:r>
            <a:rPr lang="en-US" dirty="0" smtClean="0">
              <a:latin typeface="Arial" charset="0"/>
              <a:ea typeface="ＭＳ Ｐゴシック" pitchFamily="-107" charset="-128"/>
            </a:rPr>
            <a:t>Admitted deferred tax assets could mask the financial condition of a “weak” company</a:t>
          </a:r>
          <a:endParaRPr lang="en-US" dirty="0"/>
        </a:p>
      </dgm:t>
    </dgm:pt>
    <dgm:pt modelId="{78545F34-CE4E-4756-B236-36507E27FE95}" type="parTrans" cxnId="{ECCA830B-AE12-46F2-B353-ACB53C067168}">
      <dgm:prSet/>
      <dgm:spPr/>
      <dgm:t>
        <a:bodyPr/>
        <a:lstStyle/>
        <a:p>
          <a:endParaRPr lang="en-US"/>
        </a:p>
      </dgm:t>
    </dgm:pt>
    <dgm:pt modelId="{187E356D-BF23-4280-B752-AD167137C1ED}" type="sibTrans" cxnId="{ECCA830B-AE12-46F2-B353-ACB53C067168}">
      <dgm:prSet/>
      <dgm:spPr/>
      <dgm:t>
        <a:bodyPr/>
        <a:lstStyle/>
        <a:p>
          <a:endParaRPr lang="en-US"/>
        </a:p>
      </dgm:t>
    </dgm:pt>
    <dgm:pt modelId="{8184717D-EC31-48E0-9BB4-6F919E2FA54C}">
      <dgm:prSet phldrT="[Text]"/>
      <dgm:spPr/>
      <dgm:t>
        <a:bodyPr/>
        <a:lstStyle/>
        <a:p>
          <a:r>
            <a:rPr lang="en-US" dirty="0" smtClean="0">
              <a:latin typeface="Arial" charset="0"/>
              <a:ea typeface="ＭＳ Ｐゴシック" pitchFamily="-107" charset="-128"/>
            </a:rPr>
            <a:t>More conservative GAAP approach for tax loss contingencies should apply for statutory accounting</a:t>
          </a:r>
          <a:endParaRPr lang="en-US" dirty="0"/>
        </a:p>
      </dgm:t>
    </dgm:pt>
    <dgm:pt modelId="{56438B13-8E8E-4B21-A28E-4ECB06A3E663}" type="parTrans" cxnId="{ADD888FC-5C57-477D-B827-85F25588F418}">
      <dgm:prSet/>
      <dgm:spPr/>
      <dgm:t>
        <a:bodyPr/>
        <a:lstStyle/>
        <a:p>
          <a:endParaRPr lang="en-US"/>
        </a:p>
      </dgm:t>
    </dgm:pt>
    <dgm:pt modelId="{7ADC122B-C4F3-4C99-87B9-7E6682B6D5BA}" type="sibTrans" cxnId="{ADD888FC-5C57-477D-B827-85F25588F418}">
      <dgm:prSet/>
      <dgm:spPr/>
      <dgm:t>
        <a:bodyPr/>
        <a:lstStyle/>
        <a:p>
          <a:endParaRPr lang="en-US"/>
        </a:p>
      </dgm:t>
    </dgm:pt>
    <dgm:pt modelId="{03D268E4-49E6-4C49-8F6D-9EE7D5579052}">
      <dgm:prSet phldrT="[Text]"/>
      <dgm:spPr/>
      <dgm:t>
        <a:bodyPr/>
        <a:lstStyle/>
        <a:p>
          <a:endParaRPr lang="en-US" dirty="0"/>
        </a:p>
      </dgm:t>
    </dgm:pt>
    <dgm:pt modelId="{F8FEB186-7C4C-4F5E-8D9E-39A59B8CE23C}" type="parTrans" cxnId="{5F958EEF-804E-45C1-B184-5E70C14F87CF}">
      <dgm:prSet/>
      <dgm:spPr/>
      <dgm:t>
        <a:bodyPr/>
        <a:lstStyle/>
        <a:p>
          <a:endParaRPr lang="en-US"/>
        </a:p>
      </dgm:t>
    </dgm:pt>
    <dgm:pt modelId="{BD136B11-A7C9-45C2-9F5A-BE910EE1B0B8}" type="sibTrans" cxnId="{5F958EEF-804E-45C1-B184-5E70C14F87CF}">
      <dgm:prSet/>
      <dgm:spPr/>
      <dgm:t>
        <a:bodyPr/>
        <a:lstStyle/>
        <a:p>
          <a:endParaRPr lang="en-US"/>
        </a:p>
      </dgm:t>
    </dgm:pt>
    <dgm:pt modelId="{7CF2150D-E6A2-43C0-BAC0-4F2F066E6680}" type="pres">
      <dgm:prSet presAssocID="{C1B2EC0F-3F23-4CEF-AB23-F01F7B91420D}" presName="Name0" presStyleCnt="0">
        <dgm:presLayoutVars>
          <dgm:dir/>
          <dgm:animLvl val="lvl"/>
          <dgm:resizeHandles/>
        </dgm:presLayoutVars>
      </dgm:prSet>
      <dgm:spPr/>
      <dgm:t>
        <a:bodyPr/>
        <a:lstStyle/>
        <a:p>
          <a:endParaRPr lang="en-US"/>
        </a:p>
      </dgm:t>
    </dgm:pt>
    <dgm:pt modelId="{0C2FFD90-54CC-45FF-A279-CE740D5C4E23}" type="pres">
      <dgm:prSet presAssocID="{68BEA720-65BC-462E-A750-300479E1949E}" presName="linNode" presStyleCnt="0"/>
      <dgm:spPr/>
      <dgm:t>
        <a:bodyPr/>
        <a:lstStyle/>
        <a:p>
          <a:endParaRPr lang="en-US"/>
        </a:p>
      </dgm:t>
    </dgm:pt>
    <dgm:pt modelId="{B70DF24D-7A94-4E81-B993-928BA882836B}" type="pres">
      <dgm:prSet presAssocID="{68BEA720-65BC-462E-A750-300479E1949E}" presName="parentShp" presStyleLbl="node1" presStyleIdx="0" presStyleCnt="1" custScaleX="82692">
        <dgm:presLayoutVars>
          <dgm:bulletEnabled val="1"/>
        </dgm:presLayoutVars>
      </dgm:prSet>
      <dgm:spPr/>
      <dgm:t>
        <a:bodyPr/>
        <a:lstStyle/>
        <a:p>
          <a:endParaRPr lang="en-US"/>
        </a:p>
      </dgm:t>
    </dgm:pt>
    <dgm:pt modelId="{317E2A08-9C8C-4644-99C3-AF216CD67FE8}" type="pres">
      <dgm:prSet presAssocID="{68BEA720-65BC-462E-A750-300479E1949E}" presName="childShp" presStyleLbl="bgAccFollowNode1" presStyleIdx="0" presStyleCnt="1">
        <dgm:presLayoutVars>
          <dgm:bulletEnabled val="1"/>
        </dgm:presLayoutVars>
      </dgm:prSet>
      <dgm:spPr/>
      <dgm:t>
        <a:bodyPr/>
        <a:lstStyle/>
        <a:p>
          <a:endParaRPr lang="en-US"/>
        </a:p>
      </dgm:t>
    </dgm:pt>
  </dgm:ptLst>
  <dgm:cxnLst>
    <dgm:cxn modelId="{F1CB1DE3-7E78-44C3-B55B-9A581E3E2802}" type="presOf" srcId="{8184717D-EC31-48E0-9BB4-6F919E2FA54C}" destId="{317E2A08-9C8C-4644-99C3-AF216CD67FE8}" srcOrd="0" destOrd="0" presId="urn:microsoft.com/office/officeart/2005/8/layout/vList6"/>
    <dgm:cxn modelId="{FE50DD70-D30A-42F2-953C-34AE0BAB1C4B}" type="presOf" srcId="{68BEA720-65BC-462E-A750-300479E1949E}" destId="{B70DF24D-7A94-4E81-B993-928BA882836B}" srcOrd="0" destOrd="0" presId="urn:microsoft.com/office/officeart/2005/8/layout/vList6"/>
    <dgm:cxn modelId="{ADD888FC-5C57-477D-B827-85F25588F418}" srcId="{68BEA720-65BC-462E-A750-300479E1949E}" destId="{8184717D-EC31-48E0-9BB4-6F919E2FA54C}" srcOrd="0" destOrd="0" parTransId="{56438B13-8E8E-4B21-A28E-4ECB06A3E663}" sibTransId="{7ADC122B-C4F3-4C99-87B9-7E6682B6D5BA}"/>
    <dgm:cxn modelId="{6126D86B-F296-4670-8E29-93EB407D030E}" type="presOf" srcId="{C1C53DBF-D423-4EB1-BC4F-8F15A3A35836}" destId="{317E2A08-9C8C-4644-99C3-AF216CD67FE8}" srcOrd="0" destOrd="2" presId="urn:microsoft.com/office/officeart/2005/8/layout/vList6"/>
    <dgm:cxn modelId="{ECCA830B-AE12-46F2-B353-ACB53C067168}" srcId="{68BEA720-65BC-462E-A750-300479E1949E}" destId="{C1C53DBF-D423-4EB1-BC4F-8F15A3A35836}" srcOrd="2" destOrd="0" parTransId="{78545F34-CE4E-4756-B236-36507E27FE95}" sibTransId="{187E356D-BF23-4280-B752-AD167137C1ED}"/>
    <dgm:cxn modelId="{15703956-1A70-46A2-87DA-039B90EBED69}" type="presOf" srcId="{C1B2EC0F-3F23-4CEF-AB23-F01F7B91420D}" destId="{7CF2150D-E6A2-43C0-BAC0-4F2F066E6680}" srcOrd="0" destOrd="0" presId="urn:microsoft.com/office/officeart/2005/8/layout/vList6"/>
    <dgm:cxn modelId="{AEBC3A36-F21C-4E9F-B45E-D0ED33F2CD77}" srcId="{C1B2EC0F-3F23-4CEF-AB23-F01F7B91420D}" destId="{68BEA720-65BC-462E-A750-300479E1949E}" srcOrd="0" destOrd="0" parTransId="{5346A506-4504-4612-94D0-A96014E9A6A2}" sibTransId="{9C750A1A-946A-4086-A950-54F318A90719}"/>
    <dgm:cxn modelId="{5F958EEF-804E-45C1-B184-5E70C14F87CF}" srcId="{68BEA720-65BC-462E-A750-300479E1949E}" destId="{03D268E4-49E6-4C49-8F6D-9EE7D5579052}" srcOrd="1" destOrd="0" parTransId="{F8FEB186-7C4C-4F5E-8D9E-39A59B8CE23C}" sibTransId="{BD136B11-A7C9-45C2-9F5A-BE910EE1B0B8}"/>
    <dgm:cxn modelId="{4F0E7B6B-06CF-4D28-A087-301B25763160}" type="presOf" srcId="{03D268E4-49E6-4C49-8F6D-9EE7D5579052}" destId="{317E2A08-9C8C-4644-99C3-AF216CD67FE8}" srcOrd="0" destOrd="1" presId="urn:microsoft.com/office/officeart/2005/8/layout/vList6"/>
    <dgm:cxn modelId="{C7056364-ED10-4484-801D-BCCCD65CCF3E}" type="presParOf" srcId="{7CF2150D-E6A2-43C0-BAC0-4F2F066E6680}" destId="{0C2FFD90-54CC-45FF-A279-CE740D5C4E23}" srcOrd="0" destOrd="0" presId="urn:microsoft.com/office/officeart/2005/8/layout/vList6"/>
    <dgm:cxn modelId="{C932691B-DC7E-4E73-BDC0-A80CBD00AA5B}" type="presParOf" srcId="{0C2FFD90-54CC-45FF-A279-CE740D5C4E23}" destId="{B70DF24D-7A94-4E81-B993-928BA882836B}" srcOrd="0" destOrd="0" presId="urn:microsoft.com/office/officeart/2005/8/layout/vList6"/>
    <dgm:cxn modelId="{D25B2E3B-2F9F-44EF-8104-DEF036A5ED6B}" type="presParOf" srcId="{0C2FFD90-54CC-45FF-A279-CE740D5C4E23}" destId="{317E2A08-9C8C-4644-99C3-AF216CD67FE8}"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9F0C085-FE8E-409D-B65F-1343EA621E6C}" type="doc">
      <dgm:prSet loTypeId="urn:microsoft.com/office/officeart/2005/8/layout/hList6" loCatId="list" qsTypeId="urn:microsoft.com/office/officeart/2005/8/quickstyle/simple1" qsCatId="simple" csTypeId="urn:microsoft.com/office/officeart/2005/8/colors/accent3_2" csCatId="accent3" phldr="1"/>
      <dgm:spPr/>
      <dgm:t>
        <a:bodyPr/>
        <a:lstStyle/>
        <a:p>
          <a:endParaRPr lang="en-US"/>
        </a:p>
      </dgm:t>
    </dgm:pt>
    <dgm:pt modelId="{CBCA9085-3EB6-4982-862A-EAE3175B9B7D}">
      <dgm:prSet phldrT="[Text]"/>
      <dgm:spPr/>
      <dgm:t>
        <a:bodyPr/>
        <a:lstStyle/>
        <a:p>
          <a:r>
            <a:rPr lang="en-US" smtClean="0">
              <a:latin typeface="Arial" charset="0"/>
              <a:ea typeface="ＭＳ Ｐゴシック" pitchFamily="-107" charset="-128"/>
            </a:rPr>
            <a:t>Eliminated 3/15% election &amp; “incremental benefit” disclosures</a:t>
          </a:r>
          <a:endParaRPr lang="en-US"/>
        </a:p>
      </dgm:t>
    </dgm:pt>
    <dgm:pt modelId="{1A6611E7-5927-46DE-869A-654013768B05}" type="parTrans" cxnId="{735E2C46-1D07-4D40-99FA-D1D12C40EC02}">
      <dgm:prSet/>
      <dgm:spPr/>
      <dgm:t>
        <a:bodyPr/>
        <a:lstStyle/>
        <a:p>
          <a:endParaRPr lang="en-US"/>
        </a:p>
      </dgm:t>
    </dgm:pt>
    <dgm:pt modelId="{78740673-B4BD-4C6B-AB8E-EA1F0E430E08}" type="sibTrans" cxnId="{735E2C46-1D07-4D40-99FA-D1D12C40EC02}">
      <dgm:prSet/>
      <dgm:spPr/>
      <dgm:t>
        <a:bodyPr/>
        <a:lstStyle/>
        <a:p>
          <a:endParaRPr lang="en-US"/>
        </a:p>
      </dgm:t>
    </dgm:pt>
    <dgm:pt modelId="{14A03DAD-23C8-43EE-8651-AFE675080908}">
      <dgm:prSet/>
      <dgm:spPr/>
      <dgm:t>
        <a:bodyPr/>
        <a:lstStyle/>
        <a:p>
          <a:r>
            <a:rPr lang="en-US" dirty="0" smtClean="0">
              <a:latin typeface="Arial" charset="0"/>
              <a:ea typeface="ＭＳ Ｐゴシック" pitchFamily="-107" charset="-128"/>
            </a:rPr>
            <a:t>Added tax contingency 12 month look-forward disclosure for significant increases</a:t>
          </a:r>
        </a:p>
      </dgm:t>
    </dgm:pt>
    <dgm:pt modelId="{CBACC8C5-1FBE-423F-BF5D-884CBE7FB518}" type="parTrans" cxnId="{B9781A23-D1A5-47C1-9214-633A1B6D85EC}">
      <dgm:prSet/>
      <dgm:spPr/>
      <dgm:t>
        <a:bodyPr/>
        <a:lstStyle/>
        <a:p>
          <a:endParaRPr lang="en-US"/>
        </a:p>
      </dgm:t>
    </dgm:pt>
    <dgm:pt modelId="{B52D1B67-CDE9-4B97-81A4-562733E9820E}" type="sibTrans" cxnId="{B9781A23-D1A5-47C1-9214-633A1B6D85EC}">
      <dgm:prSet/>
      <dgm:spPr/>
      <dgm:t>
        <a:bodyPr/>
        <a:lstStyle/>
        <a:p>
          <a:endParaRPr lang="en-US"/>
        </a:p>
      </dgm:t>
    </dgm:pt>
    <dgm:pt modelId="{CA9AFA5C-D9F1-4E1E-8F47-95FF976549D3}">
      <dgm:prSet/>
      <dgm:spPr/>
      <dgm:t>
        <a:bodyPr/>
        <a:lstStyle/>
        <a:p>
          <a:r>
            <a:rPr lang="en-US" smtClean="0">
              <a:latin typeface="Arial" charset="0"/>
              <a:ea typeface="ＭＳ Ｐゴシック" pitchFamily="-107" charset="-128"/>
            </a:rPr>
            <a:t>Added reinsurance tax planning strategy disclosure</a:t>
          </a:r>
          <a:endParaRPr lang="en-US" dirty="0" smtClean="0">
            <a:latin typeface="Arial" charset="0"/>
            <a:ea typeface="ＭＳ Ｐゴシック" pitchFamily="-107" charset="-128"/>
          </a:endParaRPr>
        </a:p>
      </dgm:t>
    </dgm:pt>
    <dgm:pt modelId="{C6B50125-BD0C-4AE1-A4D6-485B861C3453}" type="parTrans" cxnId="{A89E0BC5-20F9-4925-86FE-0BE68B43D889}">
      <dgm:prSet/>
      <dgm:spPr/>
      <dgm:t>
        <a:bodyPr/>
        <a:lstStyle/>
        <a:p>
          <a:endParaRPr lang="en-US"/>
        </a:p>
      </dgm:t>
    </dgm:pt>
    <dgm:pt modelId="{CD9E1CEA-3AD2-47EB-A60E-7AFEFC41DD8F}" type="sibTrans" cxnId="{A89E0BC5-20F9-4925-86FE-0BE68B43D889}">
      <dgm:prSet/>
      <dgm:spPr/>
      <dgm:t>
        <a:bodyPr/>
        <a:lstStyle/>
        <a:p>
          <a:endParaRPr lang="en-US"/>
        </a:p>
      </dgm:t>
    </dgm:pt>
    <dgm:pt modelId="{71FDC45C-1FBA-4066-B7DF-903D14C60A33}" type="pres">
      <dgm:prSet presAssocID="{E9F0C085-FE8E-409D-B65F-1343EA621E6C}" presName="Name0" presStyleCnt="0">
        <dgm:presLayoutVars>
          <dgm:dir/>
          <dgm:resizeHandles val="exact"/>
        </dgm:presLayoutVars>
      </dgm:prSet>
      <dgm:spPr/>
      <dgm:t>
        <a:bodyPr/>
        <a:lstStyle/>
        <a:p>
          <a:endParaRPr lang="en-US"/>
        </a:p>
      </dgm:t>
    </dgm:pt>
    <dgm:pt modelId="{6C91371E-71BF-4431-9DB8-E5962FAB209C}" type="pres">
      <dgm:prSet presAssocID="{CBCA9085-3EB6-4982-862A-EAE3175B9B7D}" presName="node" presStyleLbl="node1" presStyleIdx="0" presStyleCnt="3">
        <dgm:presLayoutVars>
          <dgm:bulletEnabled val="1"/>
        </dgm:presLayoutVars>
      </dgm:prSet>
      <dgm:spPr/>
      <dgm:t>
        <a:bodyPr/>
        <a:lstStyle/>
        <a:p>
          <a:endParaRPr lang="en-US"/>
        </a:p>
      </dgm:t>
    </dgm:pt>
    <dgm:pt modelId="{08233329-A2B4-4218-9AA3-D0F973BE99FE}" type="pres">
      <dgm:prSet presAssocID="{78740673-B4BD-4C6B-AB8E-EA1F0E430E08}" presName="sibTrans" presStyleCnt="0"/>
      <dgm:spPr/>
    </dgm:pt>
    <dgm:pt modelId="{87505E6C-D04B-4759-B55A-0F805F732704}" type="pres">
      <dgm:prSet presAssocID="{14A03DAD-23C8-43EE-8651-AFE675080908}" presName="node" presStyleLbl="node1" presStyleIdx="1" presStyleCnt="3">
        <dgm:presLayoutVars>
          <dgm:bulletEnabled val="1"/>
        </dgm:presLayoutVars>
      </dgm:prSet>
      <dgm:spPr/>
      <dgm:t>
        <a:bodyPr/>
        <a:lstStyle/>
        <a:p>
          <a:endParaRPr lang="en-US"/>
        </a:p>
      </dgm:t>
    </dgm:pt>
    <dgm:pt modelId="{F714440F-4DBC-4A4F-BF0E-158B6552CD54}" type="pres">
      <dgm:prSet presAssocID="{B52D1B67-CDE9-4B97-81A4-562733E9820E}" presName="sibTrans" presStyleCnt="0"/>
      <dgm:spPr/>
    </dgm:pt>
    <dgm:pt modelId="{DA155780-B47A-4D66-9E7D-5ABDC094D2F9}" type="pres">
      <dgm:prSet presAssocID="{CA9AFA5C-D9F1-4E1E-8F47-95FF976549D3}" presName="node" presStyleLbl="node1" presStyleIdx="2" presStyleCnt="3">
        <dgm:presLayoutVars>
          <dgm:bulletEnabled val="1"/>
        </dgm:presLayoutVars>
      </dgm:prSet>
      <dgm:spPr/>
      <dgm:t>
        <a:bodyPr/>
        <a:lstStyle/>
        <a:p>
          <a:endParaRPr lang="en-US"/>
        </a:p>
      </dgm:t>
    </dgm:pt>
  </dgm:ptLst>
  <dgm:cxnLst>
    <dgm:cxn modelId="{B9781A23-D1A5-47C1-9214-633A1B6D85EC}" srcId="{E9F0C085-FE8E-409D-B65F-1343EA621E6C}" destId="{14A03DAD-23C8-43EE-8651-AFE675080908}" srcOrd="1" destOrd="0" parTransId="{CBACC8C5-1FBE-423F-BF5D-884CBE7FB518}" sibTransId="{B52D1B67-CDE9-4B97-81A4-562733E9820E}"/>
    <dgm:cxn modelId="{99435673-C9B9-43C1-9961-06C05ABBDB30}" type="presOf" srcId="{E9F0C085-FE8E-409D-B65F-1343EA621E6C}" destId="{71FDC45C-1FBA-4066-B7DF-903D14C60A33}" srcOrd="0" destOrd="0" presId="urn:microsoft.com/office/officeart/2005/8/layout/hList6"/>
    <dgm:cxn modelId="{BF6319B4-2580-4025-AD95-1A1EB7A764ED}" type="presOf" srcId="{CA9AFA5C-D9F1-4E1E-8F47-95FF976549D3}" destId="{DA155780-B47A-4D66-9E7D-5ABDC094D2F9}" srcOrd="0" destOrd="0" presId="urn:microsoft.com/office/officeart/2005/8/layout/hList6"/>
    <dgm:cxn modelId="{A89E0BC5-20F9-4925-86FE-0BE68B43D889}" srcId="{E9F0C085-FE8E-409D-B65F-1343EA621E6C}" destId="{CA9AFA5C-D9F1-4E1E-8F47-95FF976549D3}" srcOrd="2" destOrd="0" parTransId="{C6B50125-BD0C-4AE1-A4D6-485B861C3453}" sibTransId="{CD9E1CEA-3AD2-47EB-A60E-7AFEFC41DD8F}"/>
    <dgm:cxn modelId="{C9666F45-6040-40F0-A497-9ADFEB5815C9}" type="presOf" srcId="{14A03DAD-23C8-43EE-8651-AFE675080908}" destId="{87505E6C-D04B-4759-B55A-0F805F732704}" srcOrd="0" destOrd="0" presId="urn:microsoft.com/office/officeart/2005/8/layout/hList6"/>
    <dgm:cxn modelId="{D1F921ED-7682-448B-A67B-47ABF975E5E2}" type="presOf" srcId="{CBCA9085-3EB6-4982-862A-EAE3175B9B7D}" destId="{6C91371E-71BF-4431-9DB8-E5962FAB209C}" srcOrd="0" destOrd="0" presId="urn:microsoft.com/office/officeart/2005/8/layout/hList6"/>
    <dgm:cxn modelId="{735E2C46-1D07-4D40-99FA-D1D12C40EC02}" srcId="{E9F0C085-FE8E-409D-B65F-1343EA621E6C}" destId="{CBCA9085-3EB6-4982-862A-EAE3175B9B7D}" srcOrd="0" destOrd="0" parTransId="{1A6611E7-5927-46DE-869A-654013768B05}" sibTransId="{78740673-B4BD-4C6B-AB8E-EA1F0E430E08}"/>
    <dgm:cxn modelId="{BEAB88BD-253A-44DA-9444-B9E54721DC6F}" type="presParOf" srcId="{71FDC45C-1FBA-4066-B7DF-903D14C60A33}" destId="{6C91371E-71BF-4431-9DB8-E5962FAB209C}" srcOrd="0" destOrd="0" presId="urn:microsoft.com/office/officeart/2005/8/layout/hList6"/>
    <dgm:cxn modelId="{57D2EE91-1E8D-4A2B-8426-9E32F2F473A6}" type="presParOf" srcId="{71FDC45C-1FBA-4066-B7DF-903D14C60A33}" destId="{08233329-A2B4-4218-9AA3-D0F973BE99FE}" srcOrd="1" destOrd="0" presId="urn:microsoft.com/office/officeart/2005/8/layout/hList6"/>
    <dgm:cxn modelId="{C7A7C98A-707C-49EB-A044-BA6ABA1C60B6}" type="presParOf" srcId="{71FDC45C-1FBA-4066-B7DF-903D14C60A33}" destId="{87505E6C-D04B-4759-B55A-0F805F732704}" srcOrd="2" destOrd="0" presId="urn:microsoft.com/office/officeart/2005/8/layout/hList6"/>
    <dgm:cxn modelId="{E2E8F644-8F7E-4C17-BF40-7853A1DCC9FC}" type="presParOf" srcId="{71FDC45C-1FBA-4066-B7DF-903D14C60A33}" destId="{F714440F-4DBC-4A4F-BF0E-158B6552CD54}" srcOrd="3" destOrd="0" presId="urn:microsoft.com/office/officeart/2005/8/layout/hList6"/>
    <dgm:cxn modelId="{0975353B-B7A0-4A6B-8619-94353917C809}" type="presParOf" srcId="{71FDC45C-1FBA-4066-B7DF-903D14C60A33}" destId="{DA155780-B47A-4D66-9E7D-5ABDC094D2F9}" srcOrd="4"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6EA428-10B2-442D-9536-ADB03A3DBA14}" type="doc">
      <dgm:prSet loTypeId="urn:microsoft.com/office/officeart/2005/8/layout/default" loCatId="list" qsTypeId="urn:microsoft.com/office/officeart/2005/8/quickstyle/simple1" qsCatId="simple" csTypeId="urn:microsoft.com/office/officeart/2005/8/colors/accent5_2" csCatId="accent5" phldr="1"/>
      <dgm:spPr/>
      <dgm:t>
        <a:bodyPr/>
        <a:lstStyle/>
        <a:p>
          <a:endParaRPr lang="en-US"/>
        </a:p>
      </dgm:t>
    </dgm:pt>
    <dgm:pt modelId="{7AF3BFA9-F414-4936-B0DA-8B902B3681C5}">
      <dgm:prSet phldrT="[Text]"/>
      <dgm:spPr/>
      <dgm:t>
        <a:bodyPr/>
        <a:lstStyle/>
        <a:p>
          <a:r>
            <a:rPr lang="en-US" dirty="0" smtClean="0"/>
            <a:t>More conservative</a:t>
          </a:r>
          <a:endParaRPr lang="en-US" dirty="0"/>
        </a:p>
      </dgm:t>
    </dgm:pt>
    <dgm:pt modelId="{9723338A-12DA-4A67-AEAE-16D1A092A1B7}" type="parTrans" cxnId="{CAEE5D5D-83A7-4F7C-AFE3-AB551F43AC9B}">
      <dgm:prSet/>
      <dgm:spPr/>
      <dgm:t>
        <a:bodyPr/>
        <a:lstStyle/>
        <a:p>
          <a:endParaRPr lang="en-US"/>
        </a:p>
      </dgm:t>
    </dgm:pt>
    <dgm:pt modelId="{1E4BFE71-8C1F-4838-BCB3-37D92A66825A}" type="sibTrans" cxnId="{CAEE5D5D-83A7-4F7C-AFE3-AB551F43AC9B}">
      <dgm:prSet/>
      <dgm:spPr/>
      <dgm:t>
        <a:bodyPr/>
        <a:lstStyle/>
        <a:p>
          <a:endParaRPr lang="en-US"/>
        </a:p>
      </dgm:t>
    </dgm:pt>
    <dgm:pt modelId="{2DEC81D9-C1BC-4288-849D-4E34CD2FAD89}">
      <dgm:prSet/>
      <dgm:spPr/>
      <dgm:t>
        <a:bodyPr/>
        <a:lstStyle/>
        <a:p>
          <a:r>
            <a:rPr lang="en-US" dirty="0" smtClean="0"/>
            <a:t>Less complex than FIN 48</a:t>
          </a:r>
        </a:p>
      </dgm:t>
    </dgm:pt>
    <dgm:pt modelId="{EDE97DD1-5940-4659-98C7-376976EC985E}" type="parTrans" cxnId="{FC18F6CC-AAC1-4ACA-A588-ABA024FAD903}">
      <dgm:prSet/>
      <dgm:spPr/>
      <dgm:t>
        <a:bodyPr/>
        <a:lstStyle/>
        <a:p>
          <a:endParaRPr lang="en-US"/>
        </a:p>
      </dgm:t>
    </dgm:pt>
    <dgm:pt modelId="{BE93BE30-430A-4D6E-8AB4-515139063B3F}" type="sibTrans" cxnId="{FC18F6CC-AAC1-4ACA-A588-ABA024FAD903}">
      <dgm:prSet/>
      <dgm:spPr/>
      <dgm:t>
        <a:bodyPr/>
        <a:lstStyle/>
        <a:p>
          <a:endParaRPr lang="en-US"/>
        </a:p>
      </dgm:t>
    </dgm:pt>
    <dgm:pt modelId="{934BA0F2-CDCF-4261-941E-20B0D1B48DEB}">
      <dgm:prSet/>
      <dgm:spPr/>
      <dgm:t>
        <a:bodyPr/>
        <a:lstStyle/>
        <a:p>
          <a:r>
            <a:rPr lang="en-US" dirty="0" smtClean="0"/>
            <a:t>Based on familiar SSAP 5 framework</a:t>
          </a:r>
        </a:p>
      </dgm:t>
    </dgm:pt>
    <dgm:pt modelId="{971417F3-695F-4077-B510-46262CAC4D6F}" type="parTrans" cxnId="{CD7BB0E9-912A-49D0-BB8D-0AAE56A55B2C}">
      <dgm:prSet/>
      <dgm:spPr/>
      <dgm:t>
        <a:bodyPr/>
        <a:lstStyle/>
        <a:p>
          <a:endParaRPr lang="en-US"/>
        </a:p>
      </dgm:t>
    </dgm:pt>
    <dgm:pt modelId="{AB8BBE1D-5B74-4DA9-A79C-59640E396544}" type="sibTrans" cxnId="{CD7BB0E9-912A-49D0-BB8D-0AAE56A55B2C}">
      <dgm:prSet/>
      <dgm:spPr/>
      <dgm:t>
        <a:bodyPr/>
        <a:lstStyle/>
        <a:p>
          <a:endParaRPr lang="en-US"/>
        </a:p>
      </dgm:t>
    </dgm:pt>
    <dgm:pt modelId="{E07DF1BB-7EFD-4E3C-9935-9641D0B251DA}">
      <dgm:prSet phldrT="[Text]"/>
      <dgm:spPr/>
      <dgm:t>
        <a:bodyPr/>
        <a:lstStyle/>
        <a:p>
          <a:r>
            <a:rPr lang="en-US" dirty="0" smtClean="0"/>
            <a:t>Addresses regulator concerns</a:t>
          </a:r>
          <a:endParaRPr lang="en-US" dirty="0"/>
        </a:p>
      </dgm:t>
    </dgm:pt>
    <dgm:pt modelId="{0AE34045-8350-4D1E-AABE-50926AC7C58F}" type="parTrans" cxnId="{242E454A-3DF2-4B63-9781-D6F6B3D2516A}">
      <dgm:prSet/>
      <dgm:spPr/>
    </dgm:pt>
    <dgm:pt modelId="{39265FBE-50CD-4A28-8633-803B28B0F310}" type="sibTrans" cxnId="{242E454A-3DF2-4B63-9781-D6F6B3D2516A}">
      <dgm:prSet/>
      <dgm:spPr/>
    </dgm:pt>
    <dgm:pt modelId="{2D68D0D5-1EE6-4635-A632-597EA7F96F1E}">
      <dgm:prSet/>
      <dgm:spPr/>
      <dgm:t>
        <a:bodyPr/>
        <a:lstStyle/>
        <a:p>
          <a:r>
            <a:rPr lang="en-US" dirty="0" smtClean="0"/>
            <a:t>Addresses Industry concerns</a:t>
          </a:r>
        </a:p>
      </dgm:t>
    </dgm:pt>
    <dgm:pt modelId="{032E4333-72A4-4789-8984-FE9B1A6A377B}" type="parTrans" cxnId="{008F50EA-B1D1-4241-A80E-7E3DB00335F8}">
      <dgm:prSet/>
      <dgm:spPr/>
    </dgm:pt>
    <dgm:pt modelId="{7EC79F9C-C493-4722-94E3-A0A0C63B09F1}" type="sibTrans" cxnId="{008F50EA-B1D1-4241-A80E-7E3DB00335F8}">
      <dgm:prSet/>
      <dgm:spPr/>
    </dgm:pt>
    <dgm:pt modelId="{811DFB90-CD89-4E7E-A7E2-328A2AA78EE7}">
      <dgm:prSet/>
      <dgm:spPr/>
      <dgm:t>
        <a:bodyPr/>
        <a:lstStyle/>
        <a:p>
          <a:r>
            <a:rPr lang="en-US" dirty="0" smtClean="0"/>
            <a:t>Helps non-GAAP filers</a:t>
          </a:r>
        </a:p>
      </dgm:t>
    </dgm:pt>
    <dgm:pt modelId="{E8CED281-220A-48C1-81DB-85288AC8F436}" type="parTrans" cxnId="{913ADEB9-997E-4369-94ED-63676B8B1536}">
      <dgm:prSet/>
      <dgm:spPr/>
    </dgm:pt>
    <dgm:pt modelId="{3C29EB9E-ED4D-46EA-886A-75AD4A7F0405}" type="sibTrans" cxnId="{913ADEB9-997E-4369-94ED-63676B8B1536}">
      <dgm:prSet/>
      <dgm:spPr/>
    </dgm:pt>
    <dgm:pt modelId="{5DEBDDB3-A0FB-4A03-AFC5-BDCE1E07C6DD}" type="pres">
      <dgm:prSet presAssocID="{006EA428-10B2-442D-9536-ADB03A3DBA14}" presName="diagram" presStyleCnt="0">
        <dgm:presLayoutVars>
          <dgm:dir/>
          <dgm:resizeHandles val="exact"/>
        </dgm:presLayoutVars>
      </dgm:prSet>
      <dgm:spPr/>
      <dgm:t>
        <a:bodyPr/>
        <a:lstStyle/>
        <a:p>
          <a:endParaRPr lang="en-US"/>
        </a:p>
      </dgm:t>
    </dgm:pt>
    <dgm:pt modelId="{F7A60E63-7F94-4A01-B1CF-24BE29808FAA}" type="pres">
      <dgm:prSet presAssocID="{7AF3BFA9-F414-4936-B0DA-8B902B3681C5}" presName="node" presStyleLbl="node1" presStyleIdx="0" presStyleCnt="3">
        <dgm:presLayoutVars>
          <dgm:bulletEnabled val="1"/>
        </dgm:presLayoutVars>
      </dgm:prSet>
      <dgm:spPr/>
      <dgm:t>
        <a:bodyPr/>
        <a:lstStyle/>
        <a:p>
          <a:endParaRPr lang="en-US"/>
        </a:p>
      </dgm:t>
    </dgm:pt>
    <dgm:pt modelId="{C652ED24-1E74-4567-AE32-F0110ADE2A7D}" type="pres">
      <dgm:prSet presAssocID="{1E4BFE71-8C1F-4838-BCB3-37D92A66825A}" presName="sibTrans" presStyleCnt="0"/>
      <dgm:spPr/>
    </dgm:pt>
    <dgm:pt modelId="{80D5EC42-E46F-419B-B4FD-55D131A1F630}" type="pres">
      <dgm:prSet presAssocID="{2DEC81D9-C1BC-4288-849D-4E34CD2FAD89}" presName="node" presStyleLbl="node1" presStyleIdx="1" presStyleCnt="3">
        <dgm:presLayoutVars>
          <dgm:bulletEnabled val="1"/>
        </dgm:presLayoutVars>
      </dgm:prSet>
      <dgm:spPr/>
      <dgm:t>
        <a:bodyPr/>
        <a:lstStyle/>
        <a:p>
          <a:endParaRPr lang="en-US"/>
        </a:p>
      </dgm:t>
    </dgm:pt>
    <dgm:pt modelId="{73F209AA-C87F-4452-BD88-C0025FEB7DAD}" type="pres">
      <dgm:prSet presAssocID="{BE93BE30-430A-4D6E-8AB4-515139063B3F}" presName="sibTrans" presStyleCnt="0"/>
      <dgm:spPr/>
    </dgm:pt>
    <dgm:pt modelId="{E24CD0F5-5098-4203-99BA-E91E4920DA4B}" type="pres">
      <dgm:prSet presAssocID="{934BA0F2-CDCF-4261-941E-20B0D1B48DEB}" presName="node" presStyleLbl="node1" presStyleIdx="2" presStyleCnt="3">
        <dgm:presLayoutVars>
          <dgm:bulletEnabled val="1"/>
        </dgm:presLayoutVars>
      </dgm:prSet>
      <dgm:spPr/>
      <dgm:t>
        <a:bodyPr/>
        <a:lstStyle/>
        <a:p>
          <a:endParaRPr lang="en-US"/>
        </a:p>
      </dgm:t>
    </dgm:pt>
  </dgm:ptLst>
  <dgm:cxnLst>
    <dgm:cxn modelId="{FC18F6CC-AAC1-4ACA-A588-ABA024FAD903}" srcId="{006EA428-10B2-442D-9536-ADB03A3DBA14}" destId="{2DEC81D9-C1BC-4288-849D-4E34CD2FAD89}" srcOrd="1" destOrd="0" parTransId="{EDE97DD1-5940-4659-98C7-376976EC985E}" sibTransId="{BE93BE30-430A-4D6E-8AB4-515139063B3F}"/>
    <dgm:cxn modelId="{CAEE5D5D-83A7-4F7C-AFE3-AB551F43AC9B}" srcId="{006EA428-10B2-442D-9536-ADB03A3DBA14}" destId="{7AF3BFA9-F414-4936-B0DA-8B902B3681C5}" srcOrd="0" destOrd="0" parTransId="{9723338A-12DA-4A67-AEAE-16D1A092A1B7}" sibTransId="{1E4BFE71-8C1F-4838-BCB3-37D92A66825A}"/>
    <dgm:cxn modelId="{D18159B8-34FE-4EFE-97C3-D5F6B65D1CBA}" type="presOf" srcId="{2D68D0D5-1EE6-4635-A632-597EA7F96F1E}" destId="{80D5EC42-E46F-419B-B4FD-55D131A1F630}" srcOrd="0" destOrd="1" presId="urn:microsoft.com/office/officeart/2005/8/layout/default"/>
    <dgm:cxn modelId="{FFCF12C9-A4A6-429B-A617-3D47596D31B4}" type="presOf" srcId="{E07DF1BB-7EFD-4E3C-9935-9641D0B251DA}" destId="{F7A60E63-7F94-4A01-B1CF-24BE29808FAA}" srcOrd="0" destOrd="1" presId="urn:microsoft.com/office/officeart/2005/8/layout/default"/>
    <dgm:cxn modelId="{242E454A-3DF2-4B63-9781-D6F6B3D2516A}" srcId="{7AF3BFA9-F414-4936-B0DA-8B902B3681C5}" destId="{E07DF1BB-7EFD-4E3C-9935-9641D0B251DA}" srcOrd="0" destOrd="0" parTransId="{0AE34045-8350-4D1E-AABE-50926AC7C58F}" sibTransId="{39265FBE-50CD-4A28-8633-803B28B0F310}"/>
    <dgm:cxn modelId="{BA2E7BE9-EE11-4DA1-8696-E5C1711ED747}" type="presOf" srcId="{2DEC81D9-C1BC-4288-849D-4E34CD2FAD89}" destId="{80D5EC42-E46F-419B-B4FD-55D131A1F630}" srcOrd="0" destOrd="0" presId="urn:microsoft.com/office/officeart/2005/8/layout/default"/>
    <dgm:cxn modelId="{A8E078A1-941D-4B43-A91B-B021F1A5CF45}" type="presOf" srcId="{934BA0F2-CDCF-4261-941E-20B0D1B48DEB}" destId="{E24CD0F5-5098-4203-99BA-E91E4920DA4B}" srcOrd="0" destOrd="0" presId="urn:microsoft.com/office/officeart/2005/8/layout/default"/>
    <dgm:cxn modelId="{008F50EA-B1D1-4241-A80E-7E3DB00335F8}" srcId="{2DEC81D9-C1BC-4288-849D-4E34CD2FAD89}" destId="{2D68D0D5-1EE6-4635-A632-597EA7F96F1E}" srcOrd="0" destOrd="0" parTransId="{032E4333-72A4-4789-8984-FE9B1A6A377B}" sibTransId="{7EC79F9C-C493-4722-94E3-A0A0C63B09F1}"/>
    <dgm:cxn modelId="{ABC31489-A958-4183-A9E1-10A4ED003754}" type="presOf" srcId="{811DFB90-CD89-4E7E-A7E2-328A2AA78EE7}" destId="{E24CD0F5-5098-4203-99BA-E91E4920DA4B}" srcOrd="0" destOrd="1" presId="urn:microsoft.com/office/officeart/2005/8/layout/default"/>
    <dgm:cxn modelId="{09D5E376-7E4E-4FEE-9DFB-DA47105F0691}" type="presOf" srcId="{006EA428-10B2-442D-9536-ADB03A3DBA14}" destId="{5DEBDDB3-A0FB-4A03-AFC5-BDCE1E07C6DD}" srcOrd="0" destOrd="0" presId="urn:microsoft.com/office/officeart/2005/8/layout/default"/>
    <dgm:cxn modelId="{F64A548D-ED68-4607-90C5-91E09F550384}" type="presOf" srcId="{7AF3BFA9-F414-4936-B0DA-8B902B3681C5}" destId="{F7A60E63-7F94-4A01-B1CF-24BE29808FAA}" srcOrd="0" destOrd="0" presId="urn:microsoft.com/office/officeart/2005/8/layout/default"/>
    <dgm:cxn modelId="{CD7BB0E9-912A-49D0-BB8D-0AAE56A55B2C}" srcId="{006EA428-10B2-442D-9536-ADB03A3DBA14}" destId="{934BA0F2-CDCF-4261-941E-20B0D1B48DEB}" srcOrd="2" destOrd="0" parTransId="{971417F3-695F-4077-B510-46262CAC4D6F}" sibTransId="{AB8BBE1D-5B74-4DA9-A79C-59640E396544}"/>
    <dgm:cxn modelId="{913ADEB9-997E-4369-94ED-63676B8B1536}" srcId="{934BA0F2-CDCF-4261-941E-20B0D1B48DEB}" destId="{811DFB90-CD89-4E7E-A7E2-328A2AA78EE7}" srcOrd="0" destOrd="0" parTransId="{E8CED281-220A-48C1-81DB-85288AC8F436}" sibTransId="{3C29EB9E-ED4D-46EA-886A-75AD4A7F0405}"/>
    <dgm:cxn modelId="{BAF9FF3B-63B6-4847-8995-E73829195034}" type="presParOf" srcId="{5DEBDDB3-A0FB-4A03-AFC5-BDCE1E07C6DD}" destId="{F7A60E63-7F94-4A01-B1CF-24BE29808FAA}" srcOrd="0" destOrd="0" presId="urn:microsoft.com/office/officeart/2005/8/layout/default"/>
    <dgm:cxn modelId="{FA38B740-283D-490F-BBCF-6663AA41D373}" type="presParOf" srcId="{5DEBDDB3-A0FB-4A03-AFC5-BDCE1E07C6DD}" destId="{C652ED24-1E74-4567-AE32-F0110ADE2A7D}" srcOrd="1" destOrd="0" presId="urn:microsoft.com/office/officeart/2005/8/layout/default"/>
    <dgm:cxn modelId="{B380D56D-F2C4-4C2A-B35B-FDBE49548C8E}" type="presParOf" srcId="{5DEBDDB3-A0FB-4A03-AFC5-BDCE1E07C6DD}" destId="{80D5EC42-E46F-419B-B4FD-55D131A1F630}" srcOrd="2" destOrd="0" presId="urn:microsoft.com/office/officeart/2005/8/layout/default"/>
    <dgm:cxn modelId="{4D5C4537-8AC9-4AE0-8293-ABE5F6D3F547}" type="presParOf" srcId="{5DEBDDB3-A0FB-4A03-AFC5-BDCE1E07C6DD}" destId="{73F209AA-C87F-4452-BD88-C0025FEB7DAD}" srcOrd="3" destOrd="0" presId="urn:microsoft.com/office/officeart/2005/8/layout/default"/>
    <dgm:cxn modelId="{856CAC27-9C4A-4E26-9889-6AC0DE8F0DD6}" type="presParOf" srcId="{5DEBDDB3-A0FB-4A03-AFC5-BDCE1E07C6DD}" destId="{E24CD0F5-5098-4203-99BA-E91E4920DA4B}" srcOrd="4"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2DA307-8B3A-438F-B693-24CB2857F7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A9AD1C-F2A0-47F9-8749-3B838DE34325}">
      <dgm:prSet phldrT="[Text]" custT="1"/>
      <dgm:spPr/>
      <dgm:t>
        <a:bodyPr/>
        <a:lstStyle/>
        <a:p>
          <a:r>
            <a:rPr lang="en-US" sz="2400" dirty="0" smtClean="0"/>
            <a:t>SSAP 101 specifically rejects adoption of FIN 48 and some of its complexity but adds conservative aspects of FIN 48 to the existing SSAP 5 liability framework</a:t>
          </a:r>
          <a:endParaRPr lang="en-US" sz="2400" dirty="0"/>
        </a:p>
      </dgm:t>
    </dgm:pt>
    <dgm:pt modelId="{15647C50-24EE-4785-9669-FD1F4D0C9071}" type="parTrans" cxnId="{0C028DC0-62D5-4DA0-9C0E-DEFEB2D4AD6B}">
      <dgm:prSet/>
      <dgm:spPr/>
      <dgm:t>
        <a:bodyPr/>
        <a:lstStyle/>
        <a:p>
          <a:endParaRPr lang="en-US"/>
        </a:p>
      </dgm:t>
    </dgm:pt>
    <dgm:pt modelId="{3D1BDE76-32C1-41DA-A44C-0429B8448BE8}" type="sibTrans" cxnId="{0C028DC0-62D5-4DA0-9C0E-DEFEB2D4AD6B}">
      <dgm:prSet/>
      <dgm:spPr/>
      <dgm:t>
        <a:bodyPr/>
        <a:lstStyle/>
        <a:p>
          <a:endParaRPr lang="en-US"/>
        </a:p>
      </dgm:t>
    </dgm:pt>
    <dgm:pt modelId="{6C089DCE-6314-482D-BBF4-2B647EC3FED8}">
      <dgm:prSet phldrT="[Text]" custT="1"/>
      <dgm:spPr/>
      <dgm:t>
        <a:bodyPr/>
        <a:lstStyle/>
        <a:p>
          <a:pPr>
            <a:lnSpc>
              <a:spcPct val="150000"/>
            </a:lnSpc>
          </a:pPr>
          <a:r>
            <a:rPr lang="en-US" sz="1800" dirty="0" smtClean="0"/>
            <a:t>Eliminates two-step recognition &amp; measurement process</a:t>
          </a:r>
          <a:endParaRPr lang="en-US" sz="1800" dirty="0"/>
        </a:p>
      </dgm:t>
    </dgm:pt>
    <dgm:pt modelId="{BD70C34B-591E-4F9E-91F3-1C2FF93A81CD}" type="parTrans" cxnId="{BD817876-FDF5-4204-84D6-911BE6359EF1}">
      <dgm:prSet/>
      <dgm:spPr/>
      <dgm:t>
        <a:bodyPr/>
        <a:lstStyle/>
        <a:p>
          <a:endParaRPr lang="en-US"/>
        </a:p>
      </dgm:t>
    </dgm:pt>
    <dgm:pt modelId="{AC7958AE-F815-4CBE-ACFA-950B995D302C}" type="sibTrans" cxnId="{BD817876-FDF5-4204-84D6-911BE6359EF1}">
      <dgm:prSet/>
      <dgm:spPr/>
      <dgm:t>
        <a:bodyPr/>
        <a:lstStyle/>
        <a:p>
          <a:endParaRPr lang="en-US"/>
        </a:p>
      </dgm:t>
    </dgm:pt>
    <dgm:pt modelId="{F28499DD-0BE2-4C4A-9910-3E7BAB0C132D}">
      <dgm:prSet custT="1"/>
      <dgm:spPr/>
      <dgm:t>
        <a:bodyPr/>
        <a:lstStyle/>
        <a:p>
          <a:pPr>
            <a:lnSpc>
              <a:spcPct val="150000"/>
            </a:lnSpc>
          </a:pPr>
          <a:r>
            <a:rPr lang="en-US" sz="1800" dirty="0" smtClean="0"/>
            <a:t>Significantly reduced disclosures</a:t>
          </a:r>
        </a:p>
      </dgm:t>
    </dgm:pt>
    <dgm:pt modelId="{E77AD04D-EF58-4FBA-AAAB-0E733E2BA0EA}" type="parTrans" cxnId="{0AE930F2-07B3-48BE-8A16-01808C8CEABD}">
      <dgm:prSet/>
      <dgm:spPr/>
      <dgm:t>
        <a:bodyPr/>
        <a:lstStyle/>
        <a:p>
          <a:endParaRPr lang="en-US"/>
        </a:p>
      </dgm:t>
    </dgm:pt>
    <dgm:pt modelId="{53496550-5A3B-4075-B6AB-FAE4602C2DB3}" type="sibTrans" cxnId="{0AE930F2-07B3-48BE-8A16-01808C8CEABD}">
      <dgm:prSet/>
      <dgm:spPr/>
      <dgm:t>
        <a:bodyPr/>
        <a:lstStyle/>
        <a:p>
          <a:endParaRPr lang="en-US"/>
        </a:p>
      </dgm:t>
    </dgm:pt>
    <dgm:pt modelId="{B16B9CD3-F452-437F-8047-46AAC0DB1B44}">
      <dgm:prSet custT="1"/>
      <dgm:spPr/>
      <dgm:t>
        <a:bodyPr/>
        <a:lstStyle/>
        <a:p>
          <a:pPr>
            <a:lnSpc>
              <a:spcPct val="150000"/>
            </a:lnSpc>
          </a:pPr>
          <a:r>
            <a:rPr lang="en-US" sz="1800" dirty="0" smtClean="0"/>
            <a:t>Tax positions evaluated in aggregate (i.e. offsetting available)</a:t>
          </a:r>
        </a:p>
      </dgm:t>
    </dgm:pt>
    <dgm:pt modelId="{7878F240-AA33-4255-953A-82396E7E24DB}" type="parTrans" cxnId="{577CE0D0-1D23-49AA-8E5D-A4B5FABDA099}">
      <dgm:prSet/>
      <dgm:spPr/>
      <dgm:t>
        <a:bodyPr/>
        <a:lstStyle/>
        <a:p>
          <a:endParaRPr lang="en-US"/>
        </a:p>
      </dgm:t>
    </dgm:pt>
    <dgm:pt modelId="{3EC8DC93-3401-4CD7-B5FA-19CA004E4236}" type="sibTrans" cxnId="{577CE0D0-1D23-49AA-8E5D-A4B5FABDA099}">
      <dgm:prSet/>
      <dgm:spPr/>
      <dgm:t>
        <a:bodyPr/>
        <a:lstStyle/>
        <a:p>
          <a:endParaRPr lang="en-US"/>
        </a:p>
      </dgm:t>
    </dgm:pt>
    <dgm:pt modelId="{FF66F239-92EC-4962-ADDD-2F27F3102EA2}">
      <dgm:prSet phldrT="[Text]" custT="1"/>
      <dgm:spPr/>
      <dgm:t>
        <a:bodyPr/>
        <a:lstStyle/>
        <a:p>
          <a:pPr>
            <a:lnSpc>
              <a:spcPct val="90000"/>
            </a:lnSpc>
          </a:pPr>
          <a:r>
            <a:rPr lang="en-US" sz="1800" dirty="0" smtClean="0"/>
            <a:t>No unit of account concept</a:t>
          </a:r>
          <a:endParaRPr lang="en-US" sz="2000" dirty="0"/>
        </a:p>
      </dgm:t>
    </dgm:pt>
    <dgm:pt modelId="{D8220F54-7506-4F4C-BB8F-0A858BC84CA1}" type="parTrans" cxnId="{30606767-EE51-4537-B27A-83B0C4C14791}">
      <dgm:prSet/>
      <dgm:spPr/>
      <dgm:t>
        <a:bodyPr/>
        <a:lstStyle/>
        <a:p>
          <a:endParaRPr lang="en-US"/>
        </a:p>
      </dgm:t>
    </dgm:pt>
    <dgm:pt modelId="{50B40A4C-1540-44CC-9146-7111D8BD8A15}" type="sibTrans" cxnId="{30606767-EE51-4537-B27A-83B0C4C14791}">
      <dgm:prSet/>
      <dgm:spPr/>
      <dgm:t>
        <a:bodyPr/>
        <a:lstStyle/>
        <a:p>
          <a:endParaRPr lang="en-US"/>
        </a:p>
      </dgm:t>
    </dgm:pt>
    <dgm:pt modelId="{CCA833A8-D708-43E9-964A-7105C015C6FD}">
      <dgm:prSet custT="1"/>
      <dgm:spPr/>
      <dgm:t>
        <a:bodyPr/>
        <a:lstStyle/>
        <a:p>
          <a:pPr>
            <a:lnSpc>
              <a:spcPct val="150000"/>
            </a:lnSpc>
          </a:pPr>
          <a:r>
            <a:rPr lang="en-US" sz="1800" dirty="0" smtClean="0"/>
            <a:t>All facts considered and full tax authority knowledge presumed</a:t>
          </a:r>
        </a:p>
      </dgm:t>
    </dgm:pt>
    <dgm:pt modelId="{C7CBF142-62AA-472B-82E8-49FA432835C1}" type="parTrans" cxnId="{5E3894E9-3D5E-4A1D-9406-30F258B13120}">
      <dgm:prSet/>
      <dgm:spPr/>
      <dgm:t>
        <a:bodyPr/>
        <a:lstStyle/>
        <a:p>
          <a:endParaRPr lang="en-US"/>
        </a:p>
      </dgm:t>
    </dgm:pt>
    <dgm:pt modelId="{642F4124-6A08-4E88-86A8-295C3FED6FC8}" type="sibTrans" cxnId="{5E3894E9-3D5E-4A1D-9406-30F258B13120}">
      <dgm:prSet/>
      <dgm:spPr/>
      <dgm:t>
        <a:bodyPr/>
        <a:lstStyle/>
        <a:p>
          <a:endParaRPr lang="en-US"/>
        </a:p>
      </dgm:t>
    </dgm:pt>
    <dgm:pt modelId="{85A5F440-0C25-4B9A-BE83-46A438FD829C}">
      <dgm:prSet custT="1"/>
      <dgm:spPr/>
      <dgm:t>
        <a:bodyPr/>
        <a:lstStyle/>
        <a:p>
          <a:pPr>
            <a:lnSpc>
              <a:spcPct val="150000"/>
            </a:lnSpc>
          </a:pPr>
          <a:r>
            <a:rPr lang="en-US" sz="1800" dirty="0" smtClean="0"/>
            <a:t>Maintains rule that timing items not grossed up until “event” has occurred</a:t>
          </a:r>
        </a:p>
      </dgm:t>
    </dgm:pt>
    <dgm:pt modelId="{BFA11AE3-2C65-4BEB-B82E-CD6B30FB9340}" type="parTrans" cxnId="{6315EB20-0DD6-4BF1-A894-0ADFBBEFCA7E}">
      <dgm:prSet/>
      <dgm:spPr/>
      <dgm:t>
        <a:bodyPr/>
        <a:lstStyle/>
        <a:p>
          <a:endParaRPr lang="en-US"/>
        </a:p>
      </dgm:t>
    </dgm:pt>
    <dgm:pt modelId="{F16B691B-E409-4A86-BCE6-7C72CF7B9ED3}" type="sibTrans" cxnId="{6315EB20-0DD6-4BF1-A894-0ADFBBEFCA7E}">
      <dgm:prSet/>
      <dgm:spPr/>
      <dgm:t>
        <a:bodyPr/>
        <a:lstStyle/>
        <a:p>
          <a:endParaRPr lang="en-US"/>
        </a:p>
      </dgm:t>
    </dgm:pt>
    <dgm:pt modelId="{08332BC2-F818-4167-A5E5-591B849A8A24}">
      <dgm:prSet custT="1"/>
      <dgm:spPr/>
      <dgm:t>
        <a:bodyPr/>
        <a:lstStyle/>
        <a:p>
          <a:pPr>
            <a:lnSpc>
              <a:spcPct val="150000"/>
            </a:lnSpc>
          </a:pPr>
          <a:r>
            <a:rPr lang="en-US" sz="1800" dirty="0" smtClean="0"/>
            <a:t>Applies to federal and foreign income tax only (not state income taxes) </a:t>
          </a:r>
        </a:p>
      </dgm:t>
    </dgm:pt>
    <dgm:pt modelId="{E16ED343-6C2F-4A57-BADD-E071A0E31553}" type="parTrans" cxnId="{606BA8A1-3987-49ED-BF47-8363DD6B7C90}">
      <dgm:prSet/>
      <dgm:spPr/>
      <dgm:t>
        <a:bodyPr/>
        <a:lstStyle/>
        <a:p>
          <a:endParaRPr lang="en-US"/>
        </a:p>
      </dgm:t>
    </dgm:pt>
    <dgm:pt modelId="{047D5938-9E8B-4E39-8E5F-5E24C2E8BD1A}" type="sibTrans" cxnId="{606BA8A1-3987-49ED-BF47-8363DD6B7C90}">
      <dgm:prSet/>
      <dgm:spPr/>
      <dgm:t>
        <a:bodyPr/>
        <a:lstStyle/>
        <a:p>
          <a:endParaRPr lang="en-US"/>
        </a:p>
      </dgm:t>
    </dgm:pt>
    <dgm:pt modelId="{7946249F-5AE6-420F-B827-0C0B9C6FE941}" type="pres">
      <dgm:prSet presAssocID="{B72DA307-8B3A-438F-B693-24CB2857F757}" presName="linear" presStyleCnt="0">
        <dgm:presLayoutVars>
          <dgm:animLvl val="lvl"/>
          <dgm:resizeHandles val="exact"/>
        </dgm:presLayoutVars>
      </dgm:prSet>
      <dgm:spPr/>
      <dgm:t>
        <a:bodyPr/>
        <a:lstStyle/>
        <a:p>
          <a:endParaRPr lang="en-US"/>
        </a:p>
      </dgm:t>
    </dgm:pt>
    <dgm:pt modelId="{F30E3220-DCCC-4C55-8CCE-6893FFBD45BD}" type="pres">
      <dgm:prSet presAssocID="{3DA9AD1C-F2A0-47F9-8749-3B838DE34325}" presName="parentText" presStyleLbl="node1" presStyleIdx="0" presStyleCnt="1" custScaleY="114624" custLinFactNeighborY="-10311">
        <dgm:presLayoutVars>
          <dgm:chMax val="0"/>
          <dgm:bulletEnabled val="1"/>
        </dgm:presLayoutVars>
      </dgm:prSet>
      <dgm:spPr/>
      <dgm:t>
        <a:bodyPr/>
        <a:lstStyle/>
        <a:p>
          <a:endParaRPr lang="en-US"/>
        </a:p>
      </dgm:t>
    </dgm:pt>
    <dgm:pt modelId="{9166437E-D3E2-4C75-92A3-61849E3852AE}" type="pres">
      <dgm:prSet presAssocID="{3DA9AD1C-F2A0-47F9-8749-3B838DE34325}" presName="childText" presStyleLbl="revTx" presStyleIdx="0" presStyleCnt="1" custScaleY="93578" custLinFactNeighborY="-18325">
        <dgm:presLayoutVars>
          <dgm:bulletEnabled val="1"/>
        </dgm:presLayoutVars>
      </dgm:prSet>
      <dgm:spPr/>
      <dgm:t>
        <a:bodyPr/>
        <a:lstStyle/>
        <a:p>
          <a:endParaRPr lang="en-US"/>
        </a:p>
      </dgm:t>
    </dgm:pt>
  </dgm:ptLst>
  <dgm:cxnLst>
    <dgm:cxn modelId="{BD817876-FDF5-4204-84D6-911BE6359EF1}" srcId="{3DA9AD1C-F2A0-47F9-8749-3B838DE34325}" destId="{6C089DCE-6314-482D-BBF4-2B647EC3FED8}" srcOrd="1" destOrd="0" parTransId="{BD70C34B-591E-4F9E-91F3-1C2FF93A81CD}" sibTransId="{AC7958AE-F815-4CBE-ACFA-950B995D302C}"/>
    <dgm:cxn modelId="{C7A86BE4-AA97-4ADF-8DF1-ADBC9D47BC75}" type="presOf" srcId="{FF66F239-92EC-4962-ADDD-2F27F3102EA2}" destId="{9166437E-D3E2-4C75-92A3-61849E3852AE}" srcOrd="0" destOrd="0" presId="urn:microsoft.com/office/officeart/2005/8/layout/vList2"/>
    <dgm:cxn modelId="{7C13B88F-3DA7-4484-8960-70774629B955}" type="presOf" srcId="{B72DA307-8B3A-438F-B693-24CB2857F757}" destId="{7946249F-5AE6-420F-B827-0C0B9C6FE941}" srcOrd="0" destOrd="0" presId="urn:microsoft.com/office/officeart/2005/8/layout/vList2"/>
    <dgm:cxn modelId="{804FF62F-6FA3-4850-AAB5-9A1E4C90470D}" type="presOf" srcId="{B16B9CD3-F452-437F-8047-46AAC0DB1B44}" destId="{9166437E-D3E2-4C75-92A3-61849E3852AE}" srcOrd="0" destOrd="2" presId="urn:microsoft.com/office/officeart/2005/8/layout/vList2"/>
    <dgm:cxn modelId="{34E786EF-0201-4345-8C30-D9D0219CB5AA}" type="presOf" srcId="{F28499DD-0BE2-4C4A-9910-3E7BAB0C132D}" destId="{9166437E-D3E2-4C75-92A3-61849E3852AE}" srcOrd="0" destOrd="3" presId="urn:microsoft.com/office/officeart/2005/8/layout/vList2"/>
    <dgm:cxn modelId="{6315EB20-0DD6-4BF1-A894-0ADFBBEFCA7E}" srcId="{3DA9AD1C-F2A0-47F9-8749-3B838DE34325}" destId="{85A5F440-0C25-4B9A-BE83-46A438FD829C}" srcOrd="5" destOrd="0" parTransId="{BFA11AE3-2C65-4BEB-B82E-CD6B30FB9340}" sibTransId="{F16B691B-E409-4A86-BCE6-7C72CF7B9ED3}"/>
    <dgm:cxn modelId="{606BA8A1-3987-49ED-BF47-8363DD6B7C90}" srcId="{3DA9AD1C-F2A0-47F9-8749-3B838DE34325}" destId="{08332BC2-F818-4167-A5E5-591B849A8A24}" srcOrd="6" destOrd="0" parTransId="{E16ED343-6C2F-4A57-BADD-E071A0E31553}" sibTransId="{047D5938-9E8B-4E39-8E5F-5E24C2E8BD1A}"/>
    <dgm:cxn modelId="{0C028DC0-62D5-4DA0-9C0E-DEFEB2D4AD6B}" srcId="{B72DA307-8B3A-438F-B693-24CB2857F757}" destId="{3DA9AD1C-F2A0-47F9-8749-3B838DE34325}" srcOrd="0" destOrd="0" parTransId="{15647C50-24EE-4785-9669-FD1F4D0C9071}" sibTransId="{3D1BDE76-32C1-41DA-A44C-0429B8448BE8}"/>
    <dgm:cxn modelId="{5E3894E9-3D5E-4A1D-9406-30F258B13120}" srcId="{3DA9AD1C-F2A0-47F9-8749-3B838DE34325}" destId="{CCA833A8-D708-43E9-964A-7105C015C6FD}" srcOrd="4" destOrd="0" parTransId="{C7CBF142-62AA-472B-82E8-49FA432835C1}" sibTransId="{642F4124-6A08-4E88-86A8-295C3FED6FC8}"/>
    <dgm:cxn modelId="{0AE930F2-07B3-48BE-8A16-01808C8CEABD}" srcId="{3DA9AD1C-F2A0-47F9-8749-3B838DE34325}" destId="{F28499DD-0BE2-4C4A-9910-3E7BAB0C132D}" srcOrd="3" destOrd="0" parTransId="{E77AD04D-EF58-4FBA-AAAB-0E733E2BA0EA}" sibTransId="{53496550-5A3B-4075-B6AB-FAE4602C2DB3}"/>
    <dgm:cxn modelId="{8C7229C4-3A35-44BB-80FB-BA00796D3864}" type="presOf" srcId="{85A5F440-0C25-4B9A-BE83-46A438FD829C}" destId="{9166437E-D3E2-4C75-92A3-61849E3852AE}" srcOrd="0" destOrd="5" presId="urn:microsoft.com/office/officeart/2005/8/layout/vList2"/>
    <dgm:cxn modelId="{30606767-EE51-4537-B27A-83B0C4C14791}" srcId="{3DA9AD1C-F2A0-47F9-8749-3B838DE34325}" destId="{FF66F239-92EC-4962-ADDD-2F27F3102EA2}" srcOrd="0" destOrd="0" parTransId="{D8220F54-7506-4F4C-BB8F-0A858BC84CA1}" sibTransId="{50B40A4C-1540-44CC-9146-7111D8BD8A15}"/>
    <dgm:cxn modelId="{BF8408B7-43F8-4A9F-ACB5-D65F48196ADD}" type="presOf" srcId="{CCA833A8-D708-43E9-964A-7105C015C6FD}" destId="{9166437E-D3E2-4C75-92A3-61849E3852AE}" srcOrd="0" destOrd="4" presId="urn:microsoft.com/office/officeart/2005/8/layout/vList2"/>
    <dgm:cxn modelId="{577CE0D0-1D23-49AA-8E5D-A4B5FABDA099}" srcId="{3DA9AD1C-F2A0-47F9-8749-3B838DE34325}" destId="{B16B9CD3-F452-437F-8047-46AAC0DB1B44}" srcOrd="2" destOrd="0" parTransId="{7878F240-AA33-4255-953A-82396E7E24DB}" sibTransId="{3EC8DC93-3401-4CD7-B5FA-19CA004E4236}"/>
    <dgm:cxn modelId="{D38C4B54-4CD8-415F-9C18-EA436930C081}" type="presOf" srcId="{08332BC2-F818-4167-A5E5-591B849A8A24}" destId="{9166437E-D3E2-4C75-92A3-61849E3852AE}" srcOrd="0" destOrd="6" presId="urn:microsoft.com/office/officeart/2005/8/layout/vList2"/>
    <dgm:cxn modelId="{4D2BFD3F-D1EC-4699-ABDC-3D5B894FFDF6}" type="presOf" srcId="{3DA9AD1C-F2A0-47F9-8749-3B838DE34325}" destId="{F30E3220-DCCC-4C55-8CCE-6893FFBD45BD}" srcOrd="0" destOrd="0" presId="urn:microsoft.com/office/officeart/2005/8/layout/vList2"/>
    <dgm:cxn modelId="{2AD6E5FE-61A6-4125-B028-A331BAE17259}" type="presOf" srcId="{6C089DCE-6314-482D-BBF4-2B647EC3FED8}" destId="{9166437E-D3E2-4C75-92A3-61849E3852AE}" srcOrd="0" destOrd="1" presId="urn:microsoft.com/office/officeart/2005/8/layout/vList2"/>
    <dgm:cxn modelId="{87D16D22-219B-4EC8-9BB7-FB0B05DA9E05}" type="presParOf" srcId="{7946249F-5AE6-420F-B827-0C0B9C6FE941}" destId="{F30E3220-DCCC-4C55-8CCE-6893FFBD45BD}" srcOrd="0" destOrd="0" presId="urn:microsoft.com/office/officeart/2005/8/layout/vList2"/>
    <dgm:cxn modelId="{6B38F0C7-294D-4BF6-B887-3EAEA8099877}" type="presParOf" srcId="{7946249F-5AE6-420F-B827-0C0B9C6FE941}" destId="{9166437E-D3E2-4C75-92A3-61849E3852AE}"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11FE0C-87B4-42AA-A77D-ADFDC3AA2206}"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3ACA0556-0890-40DA-879F-E9AA8A4A71AE}">
      <dgm:prSet phldrT="[Text]" custT="1"/>
      <dgm:spPr/>
      <dgm:t>
        <a:bodyPr/>
        <a:lstStyle/>
        <a:p>
          <a:r>
            <a:rPr lang="en-US" sz="2000" b="1" dirty="0" smtClean="0"/>
            <a:t>A tax benefit is recognized with an offsetting liability recorded if the tax loss contingency is “more likely than not” and can be reasonably estimated</a:t>
          </a:r>
          <a:endParaRPr lang="en-US" sz="2000" b="1" dirty="0"/>
        </a:p>
      </dgm:t>
    </dgm:pt>
    <dgm:pt modelId="{21C6E001-9150-46E7-8420-98B7C0F0FFB1}" type="parTrans" cxnId="{E3E8629E-B418-40ED-8468-B584CF75D80D}">
      <dgm:prSet/>
      <dgm:spPr/>
      <dgm:t>
        <a:bodyPr/>
        <a:lstStyle/>
        <a:p>
          <a:endParaRPr lang="en-US"/>
        </a:p>
      </dgm:t>
    </dgm:pt>
    <dgm:pt modelId="{12E9701F-54EB-4A16-BF7E-3F37A6B0C2A5}" type="sibTrans" cxnId="{E3E8629E-B418-40ED-8468-B584CF75D80D}">
      <dgm:prSet/>
      <dgm:spPr/>
      <dgm:t>
        <a:bodyPr/>
        <a:lstStyle/>
        <a:p>
          <a:endParaRPr lang="en-US"/>
        </a:p>
      </dgm:t>
    </dgm:pt>
    <dgm:pt modelId="{79072AEF-DCA5-461C-B167-2956D559188C}">
      <dgm:prSet custT="1"/>
      <dgm:spPr/>
      <dgm:t>
        <a:bodyPr/>
        <a:lstStyle/>
        <a:p>
          <a:r>
            <a:rPr lang="en-US" sz="2000" dirty="0" smtClean="0"/>
            <a:t>If loss contingency greater than 50% of the tax benefit, record 100% liability</a:t>
          </a:r>
        </a:p>
      </dgm:t>
    </dgm:pt>
    <dgm:pt modelId="{842A1D45-2E0C-4D40-8BAC-FEC900322EFE}" type="parTrans" cxnId="{D574AC90-9354-4754-84CC-E2630976DBA9}">
      <dgm:prSet/>
      <dgm:spPr/>
      <dgm:t>
        <a:bodyPr/>
        <a:lstStyle/>
        <a:p>
          <a:endParaRPr lang="en-US"/>
        </a:p>
      </dgm:t>
    </dgm:pt>
    <dgm:pt modelId="{5CCBAD0B-C367-49C2-AF77-F3D8104F014E}" type="sibTrans" cxnId="{D574AC90-9354-4754-84CC-E2630976DBA9}">
      <dgm:prSet/>
      <dgm:spPr/>
      <dgm:t>
        <a:bodyPr/>
        <a:lstStyle/>
        <a:p>
          <a:endParaRPr lang="en-US"/>
        </a:p>
      </dgm:t>
    </dgm:pt>
    <dgm:pt modelId="{CB2EEF1E-2AF9-4EA8-8B50-0BA08B268504}">
      <dgm:prSet custT="1"/>
      <dgm:spPr/>
      <dgm:t>
        <a:bodyPr/>
        <a:lstStyle/>
        <a:p>
          <a:r>
            <a:rPr lang="en-US" sz="2000" dirty="0" smtClean="0"/>
            <a:t>If loss contingency less than 50% of the tax benefit, record “best estimate” liability</a:t>
          </a:r>
        </a:p>
      </dgm:t>
    </dgm:pt>
    <dgm:pt modelId="{A47B8ED0-034F-450F-BE2F-3A38C3BB772E}" type="parTrans" cxnId="{2F62F8D7-B6F0-4A92-B44B-5298092BC988}">
      <dgm:prSet/>
      <dgm:spPr/>
      <dgm:t>
        <a:bodyPr/>
        <a:lstStyle/>
        <a:p>
          <a:endParaRPr lang="en-US"/>
        </a:p>
      </dgm:t>
    </dgm:pt>
    <dgm:pt modelId="{CB6F8BB1-790D-42B4-B7B0-E83C97F77B98}" type="sibTrans" cxnId="{2F62F8D7-B6F0-4A92-B44B-5298092BC988}">
      <dgm:prSet/>
      <dgm:spPr/>
      <dgm:t>
        <a:bodyPr/>
        <a:lstStyle/>
        <a:p>
          <a:endParaRPr lang="en-US"/>
        </a:p>
      </dgm:t>
    </dgm:pt>
    <dgm:pt modelId="{2246F239-67BC-438D-8042-B0EEA81233E2}">
      <dgm:prSet custT="1"/>
      <dgm:spPr/>
      <dgm:t>
        <a:bodyPr/>
        <a:lstStyle/>
        <a:p>
          <a:r>
            <a:rPr lang="en-US" sz="2000" dirty="0" smtClean="0"/>
            <a:t>If loss contingency not MLTN (i.e., MLTN will have no adjustment), no liability required</a:t>
          </a:r>
          <a:endParaRPr lang="en-US" sz="2000" dirty="0"/>
        </a:p>
      </dgm:t>
    </dgm:pt>
    <dgm:pt modelId="{6DE111A7-7BC7-4466-8FE7-19A781342A30}" type="parTrans" cxnId="{B7B7CDE6-CA7C-448D-BB3C-AF5E40121ED2}">
      <dgm:prSet/>
      <dgm:spPr/>
    </dgm:pt>
    <dgm:pt modelId="{A2DD8947-79B4-4EAC-B143-668F5BACC6EA}" type="sibTrans" cxnId="{B7B7CDE6-CA7C-448D-BB3C-AF5E40121ED2}">
      <dgm:prSet/>
      <dgm:spPr/>
    </dgm:pt>
    <dgm:pt modelId="{3BF43215-6C36-460F-8581-FAC14F9E95C8}" type="pres">
      <dgm:prSet presAssocID="{C011FE0C-87B4-42AA-A77D-ADFDC3AA2206}" presName="theList" presStyleCnt="0">
        <dgm:presLayoutVars>
          <dgm:dir/>
          <dgm:animLvl val="lvl"/>
          <dgm:resizeHandles val="exact"/>
        </dgm:presLayoutVars>
      </dgm:prSet>
      <dgm:spPr/>
      <dgm:t>
        <a:bodyPr/>
        <a:lstStyle/>
        <a:p>
          <a:endParaRPr lang="en-US"/>
        </a:p>
      </dgm:t>
    </dgm:pt>
    <dgm:pt modelId="{4CBD9B4D-DEB1-45E9-85B4-8687C235DF54}" type="pres">
      <dgm:prSet presAssocID="{3ACA0556-0890-40DA-879F-E9AA8A4A71AE}" presName="compNode" presStyleCnt="0"/>
      <dgm:spPr/>
    </dgm:pt>
    <dgm:pt modelId="{9FB05325-0533-42DC-8040-7576B906F8BD}" type="pres">
      <dgm:prSet presAssocID="{3ACA0556-0890-40DA-879F-E9AA8A4A71AE}" presName="aNode" presStyleLbl="bgShp" presStyleIdx="0" presStyleCnt="1" custLinFactNeighborY="2000"/>
      <dgm:spPr/>
      <dgm:t>
        <a:bodyPr/>
        <a:lstStyle/>
        <a:p>
          <a:endParaRPr lang="en-US"/>
        </a:p>
      </dgm:t>
    </dgm:pt>
    <dgm:pt modelId="{769FEAD1-3274-46C5-A060-5EBC2D1D6F3D}" type="pres">
      <dgm:prSet presAssocID="{3ACA0556-0890-40DA-879F-E9AA8A4A71AE}" presName="textNode" presStyleLbl="bgShp" presStyleIdx="0" presStyleCnt="1"/>
      <dgm:spPr/>
      <dgm:t>
        <a:bodyPr/>
        <a:lstStyle/>
        <a:p>
          <a:endParaRPr lang="en-US"/>
        </a:p>
      </dgm:t>
    </dgm:pt>
    <dgm:pt modelId="{16A04B3F-E8CF-4BE2-8436-1E7EF7130C60}" type="pres">
      <dgm:prSet presAssocID="{3ACA0556-0890-40DA-879F-E9AA8A4A71AE}" presName="compChildNode" presStyleCnt="0"/>
      <dgm:spPr/>
    </dgm:pt>
    <dgm:pt modelId="{5F662A16-1F1C-4D58-B10E-C7999FE89984}" type="pres">
      <dgm:prSet presAssocID="{3ACA0556-0890-40DA-879F-E9AA8A4A71AE}" presName="theInnerList" presStyleCnt="0"/>
      <dgm:spPr/>
    </dgm:pt>
    <dgm:pt modelId="{78F48315-C0FD-4988-821F-99986A0AF755}" type="pres">
      <dgm:prSet presAssocID="{79072AEF-DCA5-461C-B167-2956D559188C}" presName="childNode" presStyleLbl="node1" presStyleIdx="0" presStyleCnt="3" custScaleY="44868" custLinFactY="100000" custLinFactNeighborX="1776" custLinFactNeighborY="171410">
        <dgm:presLayoutVars>
          <dgm:bulletEnabled val="1"/>
        </dgm:presLayoutVars>
      </dgm:prSet>
      <dgm:spPr/>
      <dgm:t>
        <a:bodyPr/>
        <a:lstStyle/>
        <a:p>
          <a:endParaRPr lang="en-US"/>
        </a:p>
      </dgm:t>
    </dgm:pt>
    <dgm:pt modelId="{DA66D4C9-35E7-41CE-B326-ADDA54B914A0}" type="pres">
      <dgm:prSet presAssocID="{79072AEF-DCA5-461C-B167-2956D559188C}" presName="aSpace2" presStyleCnt="0"/>
      <dgm:spPr/>
    </dgm:pt>
    <dgm:pt modelId="{C07232F0-CC1D-4E4B-B312-B43242F3D030}" type="pres">
      <dgm:prSet presAssocID="{2246F239-67BC-438D-8042-B0EEA81233E2}" presName="childNode" presStyleLbl="node1" presStyleIdx="1" presStyleCnt="3" custScaleY="40137" custLinFactY="-39387" custLinFactNeighborX="1823" custLinFactNeighborY="-100000">
        <dgm:presLayoutVars>
          <dgm:bulletEnabled val="1"/>
        </dgm:presLayoutVars>
      </dgm:prSet>
      <dgm:spPr/>
      <dgm:t>
        <a:bodyPr/>
        <a:lstStyle/>
        <a:p>
          <a:endParaRPr lang="en-US"/>
        </a:p>
      </dgm:t>
    </dgm:pt>
    <dgm:pt modelId="{0288F229-F4FD-4878-9229-0CA82485755B}" type="pres">
      <dgm:prSet presAssocID="{2246F239-67BC-438D-8042-B0EEA81233E2}" presName="aSpace2" presStyleCnt="0"/>
      <dgm:spPr/>
    </dgm:pt>
    <dgm:pt modelId="{153516E6-52EC-4694-877F-00F5BCB601FF}" type="pres">
      <dgm:prSet presAssocID="{CB2EEF1E-2AF9-4EA8-8B50-0BA08B268504}" presName="childNode" presStyleLbl="node1" presStyleIdx="2" presStyleCnt="3" custScaleY="47676" custLinFactY="-35193" custLinFactNeighborX="1823" custLinFactNeighborY="-100000">
        <dgm:presLayoutVars>
          <dgm:bulletEnabled val="1"/>
        </dgm:presLayoutVars>
      </dgm:prSet>
      <dgm:spPr/>
      <dgm:t>
        <a:bodyPr/>
        <a:lstStyle/>
        <a:p>
          <a:endParaRPr lang="en-US"/>
        </a:p>
      </dgm:t>
    </dgm:pt>
  </dgm:ptLst>
  <dgm:cxnLst>
    <dgm:cxn modelId="{D574AC90-9354-4754-84CC-E2630976DBA9}" srcId="{3ACA0556-0890-40DA-879F-E9AA8A4A71AE}" destId="{79072AEF-DCA5-461C-B167-2956D559188C}" srcOrd="0" destOrd="0" parTransId="{842A1D45-2E0C-4D40-8BAC-FEC900322EFE}" sibTransId="{5CCBAD0B-C367-49C2-AF77-F3D8104F014E}"/>
    <dgm:cxn modelId="{B7B7CDE6-CA7C-448D-BB3C-AF5E40121ED2}" srcId="{3ACA0556-0890-40DA-879F-E9AA8A4A71AE}" destId="{2246F239-67BC-438D-8042-B0EEA81233E2}" srcOrd="1" destOrd="0" parTransId="{6DE111A7-7BC7-4466-8FE7-19A781342A30}" sibTransId="{A2DD8947-79B4-4EAC-B143-668F5BACC6EA}"/>
    <dgm:cxn modelId="{2F62F8D7-B6F0-4A92-B44B-5298092BC988}" srcId="{3ACA0556-0890-40DA-879F-E9AA8A4A71AE}" destId="{CB2EEF1E-2AF9-4EA8-8B50-0BA08B268504}" srcOrd="2" destOrd="0" parTransId="{A47B8ED0-034F-450F-BE2F-3A38C3BB772E}" sibTransId="{CB6F8BB1-790D-42B4-B7B0-E83C97F77B98}"/>
    <dgm:cxn modelId="{2E501B3D-CAAB-4AF6-816C-CCEBF33FCACF}" type="presOf" srcId="{CB2EEF1E-2AF9-4EA8-8B50-0BA08B268504}" destId="{153516E6-52EC-4694-877F-00F5BCB601FF}" srcOrd="0" destOrd="0" presId="urn:microsoft.com/office/officeart/2005/8/layout/lProcess2"/>
    <dgm:cxn modelId="{42F36277-A3C1-49CF-B499-718DE4B0EE99}" type="presOf" srcId="{C011FE0C-87B4-42AA-A77D-ADFDC3AA2206}" destId="{3BF43215-6C36-460F-8581-FAC14F9E95C8}" srcOrd="0" destOrd="0" presId="urn:microsoft.com/office/officeart/2005/8/layout/lProcess2"/>
    <dgm:cxn modelId="{E7959345-92F4-4701-AB4B-F690BB1EE917}" type="presOf" srcId="{2246F239-67BC-438D-8042-B0EEA81233E2}" destId="{C07232F0-CC1D-4E4B-B312-B43242F3D030}" srcOrd="0" destOrd="0" presId="urn:microsoft.com/office/officeart/2005/8/layout/lProcess2"/>
    <dgm:cxn modelId="{D223C9A7-3694-4B3F-9E47-2BC58F4B44AD}" type="presOf" srcId="{3ACA0556-0890-40DA-879F-E9AA8A4A71AE}" destId="{9FB05325-0533-42DC-8040-7576B906F8BD}" srcOrd="0" destOrd="0" presId="urn:microsoft.com/office/officeart/2005/8/layout/lProcess2"/>
    <dgm:cxn modelId="{5C92ABED-DCF4-43FD-BBFB-C88BECC057F5}" type="presOf" srcId="{3ACA0556-0890-40DA-879F-E9AA8A4A71AE}" destId="{769FEAD1-3274-46C5-A060-5EBC2D1D6F3D}" srcOrd="1" destOrd="0" presId="urn:microsoft.com/office/officeart/2005/8/layout/lProcess2"/>
    <dgm:cxn modelId="{6ADBA885-6370-4EF4-8877-7D2D3A7DEAC6}" type="presOf" srcId="{79072AEF-DCA5-461C-B167-2956D559188C}" destId="{78F48315-C0FD-4988-821F-99986A0AF755}" srcOrd="0" destOrd="0" presId="urn:microsoft.com/office/officeart/2005/8/layout/lProcess2"/>
    <dgm:cxn modelId="{E3E8629E-B418-40ED-8468-B584CF75D80D}" srcId="{C011FE0C-87B4-42AA-A77D-ADFDC3AA2206}" destId="{3ACA0556-0890-40DA-879F-E9AA8A4A71AE}" srcOrd="0" destOrd="0" parTransId="{21C6E001-9150-46E7-8420-98B7C0F0FFB1}" sibTransId="{12E9701F-54EB-4A16-BF7E-3F37A6B0C2A5}"/>
    <dgm:cxn modelId="{9C223A66-CBA6-4741-BBA8-4038674C1272}" type="presParOf" srcId="{3BF43215-6C36-460F-8581-FAC14F9E95C8}" destId="{4CBD9B4D-DEB1-45E9-85B4-8687C235DF54}" srcOrd="0" destOrd="0" presId="urn:microsoft.com/office/officeart/2005/8/layout/lProcess2"/>
    <dgm:cxn modelId="{693C474D-64B4-4FD0-B514-90CE4D6B6B5E}" type="presParOf" srcId="{4CBD9B4D-DEB1-45E9-85B4-8687C235DF54}" destId="{9FB05325-0533-42DC-8040-7576B906F8BD}" srcOrd="0" destOrd="0" presId="urn:microsoft.com/office/officeart/2005/8/layout/lProcess2"/>
    <dgm:cxn modelId="{ACC22D8C-97A8-4A70-ACC9-997FC2110D44}" type="presParOf" srcId="{4CBD9B4D-DEB1-45E9-85B4-8687C235DF54}" destId="{769FEAD1-3274-46C5-A060-5EBC2D1D6F3D}" srcOrd="1" destOrd="0" presId="urn:microsoft.com/office/officeart/2005/8/layout/lProcess2"/>
    <dgm:cxn modelId="{03601BCE-4AE1-4CE0-8455-9C263EBE3409}" type="presParOf" srcId="{4CBD9B4D-DEB1-45E9-85B4-8687C235DF54}" destId="{16A04B3F-E8CF-4BE2-8436-1E7EF7130C60}" srcOrd="2" destOrd="0" presId="urn:microsoft.com/office/officeart/2005/8/layout/lProcess2"/>
    <dgm:cxn modelId="{6079DC54-964A-4450-A2F7-9292C25CA83E}" type="presParOf" srcId="{16A04B3F-E8CF-4BE2-8436-1E7EF7130C60}" destId="{5F662A16-1F1C-4D58-B10E-C7999FE89984}" srcOrd="0" destOrd="0" presId="urn:microsoft.com/office/officeart/2005/8/layout/lProcess2"/>
    <dgm:cxn modelId="{656F3110-4EBF-43F4-B995-11C01CCC39FE}" type="presParOf" srcId="{5F662A16-1F1C-4D58-B10E-C7999FE89984}" destId="{78F48315-C0FD-4988-821F-99986A0AF755}" srcOrd="0" destOrd="0" presId="urn:microsoft.com/office/officeart/2005/8/layout/lProcess2"/>
    <dgm:cxn modelId="{1018058D-FF4C-4F31-AEA2-9A8E4F27627B}" type="presParOf" srcId="{5F662A16-1F1C-4D58-B10E-C7999FE89984}" destId="{DA66D4C9-35E7-41CE-B326-ADDA54B914A0}" srcOrd="1" destOrd="0" presId="urn:microsoft.com/office/officeart/2005/8/layout/lProcess2"/>
    <dgm:cxn modelId="{36406CE7-5DAD-4958-9FAF-D6D68B992B49}" type="presParOf" srcId="{5F662A16-1F1C-4D58-B10E-C7999FE89984}" destId="{C07232F0-CC1D-4E4B-B312-B43242F3D030}" srcOrd="2" destOrd="0" presId="urn:microsoft.com/office/officeart/2005/8/layout/lProcess2"/>
    <dgm:cxn modelId="{1224738D-91ED-4D41-A187-90B1D303274E}" type="presParOf" srcId="{5F662A16-1F1C-4D58-B10E-C7999FE89984}" destId="{0288F229-F4FD-4878-9229-0CA82485755B}" srcOrd="3" destOrd="0" presId="urn:microsoft.com/office/officeart/2005/8/layout/lProcess2"/>
    <dgm:cxn modelId="{CA51D929-1C55-4C45-8CB7-C03A58B60A57}" type="presParOf" srcId="{5F662A16-1F1C-4D58-B10E-C7999FE89984}" destId="{153516E6-52EC-4694-877F-00F5BCB601FF}" srcOrd="4"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72DA307-8B3A-438F-B693-24CB2857F7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A9AD1C-F2A0-47F9-8749-3B838DE34325}">
      <dgm:prSet phldrT="[Text]" custT="1"/>
      <dgm:spPr/>
      <dgm:t>
        <a:bodyPr/>
        <a:lstStyle/>
        <a:p>
          <a:r>
            <a:rPr lang="en-US" sz="2400" dirty="0" smtClean="0"/>
            <a:t>SSAP 101 introduces new limitations to address regulator concerns</a:t>
          </a:r>
          <a:endParaRPr lang="en-US" sz="2400" dirty="0"/>
        </a:p>
      </dgm:t>
    </dgm:pt>
    <dgm:pt modelId="{15647C50-24EE-4785-9669-FD1F4D0C9071}" type="parTrans" cxnId="{0C028DC0-62D5-4DA0-9C0E-DEFEB2D4AD6B}">
      <dgm:prSet/>
      <dgm:spPr/>
      <dgm:t>
        <a:bodyPr/>
        <a:lstStyle/>
        <a:p>
          <a:endParaRPr lang="en-US"/>
        </a:p>
      </dgm:t>
    </dgm:pt>
    <dgm:pt modelId="{3D1BDE76-32C1-41DA-A44C-0429B8448BE8}" type="sibTrans" cxnId="{0C028DC0-62D5-4DA0-9C0E-DEFEB2D4AD6B}">
      <dgm:prSet/>
      <dgm:spPr/>
      <dgm:t>
        <a:bodyPr/>
        <a:lstStyle/>
        <a:p>
          <a:endParaRPr lang="en-US"/>
        </a:p>
      </dgm:t>
    </dgm:pt>
    <dgm:pt modelId="{60A65EB1-26CB-4C87-B8A6-56ACC14F5155}">
      <dgm:prSet phldrT="[Text]" custT="1"/>
      <dgm:spPr/>
      <dgm:t>
        <a:bodyPr/>
        <a:lstStyle/>
        <a:p>
          <a:r>
            <a:rPr lang="en-US" sz="2000" dirty="0" smtClean="0"/>
            <a:t>More restrictive guardrails for admissibility of DTA relying on expectation of future taxable income  (</a:t>
          </a:r>
          <a:r>
            <a:rPr lang="en-US" sz="2000" dirty="0" err="1" smtClean="0"/>
            <a:t>para</a:t>
          </a:r>
          <a:r>
            <a:rPr lang="en-US" sz="2000" dirty="0" smtClean="0"/>
            <a:t>. 11.b.) </a:t>
          </a:r>
          <a:endParaRPr lang="en-US" sz="2000" dirty="0"/>
        </a:p>
      </dgm:t>
    </dgm:pt>
    <dgm:pt modelId="{C0AE30D6-6605-4E51-8682-0D209610AAD0}" type="parTrans" cxnId="{120FEA24-8835-4337-9AB9-26586717CF74}">
      <dgm:prSet/>
      <dgm:spPr/>
      <dgm:t>
        <a:bodyPr/>
        <a:lstStyle/>
        <a:p>
          <a:endParaRPr lang="en-US"/>
        </a:p>
      </dgm:t>
    </dgm:pt>
    <dgm:pt modelId="{EDF946EA-34D9-49EF-92BF-D647D271E83E}" type="sibTrans" cxnId="{120FEA24-8835-4337-9AB9-26586717CF74}">
      <dgm:prSet/>
      <dgm:spPr/>
      <dgm:t>
        <a:bodyPr/>
        <a:lstStyle/>
        <a:p>
          <a:endParaRPr lang="en-US"/>
        </a:p>
      </dgm:t>
    </dgm:pt>
    <dgm:pt modelId="{FF66F239-92EC-4962-ADDD-2F27F3102EA2}">
      <dgm:prSet phldrT="[Text]" custT="1"/>
      <dgm:spPr/>
      <dgm:t>
        <a:bodyPr/>
        <a:lstStyle/>
        <a:p>
          <a:endParaRPr lang="en-US" sz="2000" dirty="0"/>
        </a:p>
      </dgm:t>
    </dgm:pt>
    <dgm:pt modelId="{D8220F54-7506-4F4C-BB8F-0A858BC84CA1}" type="parTrans" cxnId="{30606767-EE51-4537-B27A-83B0C4C14791}">
      <dgm:prSet/>
      <dgm:spPr/>
      <dgm:t>
        <a:bodyPr/>
        <a:lstStyle/>
        <a:p>
          <a:endParaRPr lang="en-US"/>
        </a:p>
      </dgm:t>
    </dgm:pt>
    <dgm:pt modelId="{50B40A4C-1540-44CC-9146-7111D8BD8A15}" type="sibTrans" cxnId="{30606767-EE51-4537-B27A-83B0C4C14791}">
      <dgm:prSet/>
      <dgm:spPr/>
      <dgm:t>
        <a:bodyPr/>
        <a:lstStyle/>
        <a:p>
          <a:endParaRPr lang="en-US"/>
        </a:p>
      </dgm:t>
    </dgm:pt>
    <dgm:pt modelId="{D25492DA-4A69-44B1-B93C-D65562656ACC}">
      <dgm:prSet phldrT="[Text]" custT="1"/>
      <dgm:spPr/>
      <dgm:t>
        <a:bodyPr/>
        <a:lstStyle/>
        <a:p>
          <a:r>
            <a:rPr lang="en-US" sz="2000" dirty="0" smtClean="0"/>
            <a:t>Requirement to consider reversal patterns for deferred tax liability offset</a:t>
          </a:r>
          <a:endParaRPr lang="en-US" sz="2000" dirty="0"/>
        </a:p>
      </dgm:t>
    </dgm:pt>
    <dgm:pt modelId="{ABE78426-ABC2-402D-8FB9-B9C084506886}" type="parTrans" cxnId="{FE28BD6B-E8A9-488F-A7AB-AEACABFF4001}">
      <dgm:prSet/>
      <dgm:spPr/>
      <dgm:t>
        <a:bodyPr/>
        <a:lstStyle/>
        <a:p>
          <a:endParaRPr lang="en-US"/>
        </a:p>
      </dgm:t>
    </dgm:pt>
    <dgm:pt modelId="{9FFA94D9-E13F-4B88-B4AD-678952F5855E}" type="sibTrans" cxnId="{FE28BD6B-E8A9-488F-A7AB-AEACABFF4001}">
      <dgm:prSet/>
      <dgm:spPr/>
      <dgm:t>
        <a:bodyPr/>
        <a:lstStyle/>
        <a:p>
          <a:endParaRPr lang="en-US"/>
        </a:p>
      </dgm:t>
    </dgm:pt>
    <dgm:pt modelId="{3AD64CBF-2040-4E35-98D9-19BAABBDB4BC}">
      <dgm:prSet phldrT="[Text]" custT="1"/>
      <dgm:spPr/>
      <dgm:t>
        <a:bodyPr/>
        <a:lstStyle/>
        <a:p>
          <a:r>
            <a:rPr lang="en-US" sz="2000" dirty="0" smtClean="0"/>
            <a:t>Use of more current data for risk based capital and statutory capital and surplus limitations</a:t>
          </a:r>
          <a:endParaRPr lang="en-US" sz="2000" dirty="0"/>
        </a:p>
      </dgm:t>
    </dgm:pt>
    <dgm:pt modelId="{E7F037F8-EFBA-4A4E-8E4A-87EB525599A7}" type="parTrans" cxnId="{AF3FBB07-1A5A-451F-BD4A-3C34C74D6299}">
      <dgm:prSet/>
      <dgm:spPr/>
      <dgm:t>
        <a:bodyPr/>
        <a:lstStyle/>
        <a:p>
          <a:endParaRPr lang="en-US"/>
        </a:p>
      </dgm:t>
    </dgm:pt>
    <dgm:pt modelId="{89FBAFC9-A68B-4138-AB8C-B35E5831E58C}" type="sibTrans" cxnId="{AF3FBB07-1A5A-451F-BD4A-3C34C74D6299}">
      <dgm:prSet/>
      <dgm:spPr/>
      <dgm:t>
        <a:bodyPr/>
        <a:lstStyle/>
        <a:p>
          <a:endParaRPr lang="en-US"/>
        </a:p>
      </dgm:t>
    </dgm:pt>
    <dgm:pt modelId="{E11D7B5A-DF5C-40CB-9910-9003A5BC3307}">
      <dgm:prSet phldrT="[Text]" custT="1"/>
      <dgm:spPr/>
      <dgm:t>
        <a:bodyPr/>
        <a:lstStyle/>
        <a:p>
          <a:endParaRPr lang="en-US" sz="2000" dirty="0"/>
        </a:p>
      </dgm:t>
    </dgm:pt>
    <dgm:pt modelId="{77A65C63-373D-4871-B9F3-9A51DB4CFED5}" type="parTrans" cxnId="{E0F3765C-643D-4725-A989-EF97F3F78ECB}">
      <dgm:prSet/>
      <dgm:spPr/>
      <dgm:t>
        <a:bodyPr/>
        <a:lstStyle/>
        <a:p>
          <a:endParaRPr lang="en-US"/>
        </a:p>
      </dgm:t>
    </dgm:pt>
    <dgm:pt modelId="{3271A524-6D77-4D29-8A44-C74472318653}" type="sibTrans" cxnId="{E0F3765C-643D-4725-A989-EF97F3F78ECB}">
      <dgm:prSet/>
      <dgm:spPr/>
      <dgm:t>
        <a:bodyPr/>
        <a:lstStyle/>
        <a:p>
          <a:endParaRPr lang="en-US"/>
        </a:p>
      </dgm:t>
    </dgm:pt>
    <dgm:pt modelId="{1D45E95F-480D-436E-B52C-2F0DBB13E086}">
      <dgm:prSet phldrT="[Text]" custT="1"/>
      <dgm:spPr/>
      <dgm:t>
        <a:bodyPr/>
        <a:lstStyle/>
        <a:p>
          <a:endParaRPr lang="en-US" sz="2000" dirty="0"/>
        </a:p>
      </dgm:t>
    </dgm:pt>
    <dgm:pt modelId="{C0E0AFC1-B7E1-4217-BAE9-5021770CFD5C}" type="parTrans" cxnId="{933D65E6-1E05-496B-8DD5-9F6E3D4F1ABF}">
      <dgm:prSet/>
      <dgm:spPr/>
      <dgm:t>
        <a:bodyPr/>
        <a:lstStyle/>
        <a:p>
          <a:endParaRPr lang="en-US"/>
        </a:p>
      </dgm:t>
    </dgm:pt>
    <dgm:pt modelId="{12A75880-8770-4FCA-9987-A212BAA88BBD}" type="sibTrans" cxnId="{933D65E6-1E05-496B-8DD5-9F6E3D4F1ABF}">
      <dgm:prSet/>
      <dgm:spPr/>
      <dgm:t>
        <a:bodyPr/>
        <a:lstStyle/>
        <a:p>
          <a:endParaRPr lang="en-US"/>
        </a:p>
      </dgm:t>
    </dgm:pt>
    <dgm:pt modelId="{7946249F-5AE6-420F-B827-0C0B9C6FE941}" type="pres">
      <dgm:prSet presAssocID="{B72DA307-8B3A-438F-B693-24CB2857F757}" presName="linear" presStyleCnt="0">
        <dgm:presLayoutVars>
          <dgm:animLvl val="lvl"/>
          <dgm:resizeHandles val="exact"/>
        </dgm:presLayoutVars>
      </dgm:prSet>
      <dgm:spPr/>
      <dgm:t>
        <a:bodyPr/>
        <a:lstStyle/>
        <a:p>
          <a:endParaRPr lang="en-US"/>
        </a:p>
      </dgm:t>
    </dgm:pt>
    <dgm:pt modelId="{F30E3220-DCCC-4C55-8CCE-6893FFBD45BD}" type="pres">
      <dgm:prSet presAssocID="{3DA9AD1C-F2A0-47F9-8749-3B838DE34325}" presName="parentText" presStyleLbl="node1" presStyleIdx="0" presStyleCnt="1" custLinFactNeighborY="-53490">
        <dgm:presLayoutVars>
          <dgm:chMax val="0"/>
          <dgm:bulletEnabled val="1"/>
        </dgm:presLayoutVars>
      </dgm:prSet>
      <dgm:spPr/>
      <dgm:t>
        <a:bodyPr/>
        <a:lstStyle/>
        <a:p>
          <a:endParaRPr lang="en-US"/>
        </a:p>
      </dgm:t>
    </dgm:pt>
    <dgm:pt modelId="{9166437E-D3E2-4C75-92A3-61849E3852AE}" type="pres">
      <dgm:prSet presAssocID="{3DA9AD1C-F2A0-47F9-8749-3B838DE34325}" presName="childText" presStyleLbl="revTx" presStyleIdx="0" presStyleCnt="1" custScaleY="133933" custLinFactNeighborY="-132">
        <dgm:presLayoutVars>
          <dgm:bulletEnabled val="1"/>
        </dgm:presLayoutVars>
      </dgm:prSet>
      <dgm:spPr/>
      <dgm:t>
        <a:bodyPr/>
        <a:lstStyle/>
        <a:p>
          <a:endParaRPr lang="en-US"/>
        </a:p>
      </dgm:t>
    </dgm:pt>
  </dgm:ptLst>
  <dgm:cxnLst>
    <dgm:cxn modelId="{120FEA24-8835-4337-9AB9-26586717CF74}" srcId="{3DA9AD1C-F2A0-47F9-8749-3B838DE34325}" destId="{60A65EB1-26CB-4C87-B8A6-56ACC14F5155}" srcOrd="1" destOrd="0" parTransId="{C0AE30D6-6605-4E51-8682-0D209610AAD0}" sibTransId="{EDF946EA-34D9-49EF-92BF-D647D271E83E}"/>
    <dgm:cxn modelId="{FE28BD6B-E8A9-488F-A7AB-AEACABFF4001}" srcId="{3DA9AD1C-F2A0-47F9-8749-3B838DE34325}" destId="{D25492DA-4A69-44B1-B93C-D65562656ACC}" srcOrd="5" destOrd="0" parTransId="{ABE78426-ABC2-402D-8FB9-B9C084506886}" sibTransId="{9FFA94D9-E13F-4B88-B4AD-678952F5855E}"/>
    <dgm:cxn modelId="{2C70E3D0-CC22-49FD-AF7D-D02D394E6AB2}" type="presOf" srcId="{FF66F239-92EC-4962-ADDD-2F27F3102EA2}" destId="{9166437E-D3E2-4C75-92A3-61849E3852AE}" srcOrd="0" destOrd="0" presId="urn:microsoft.com/office/officeart/2005/8/layout/vList2"/>
    <dgm:cxn modelId="{140ED1CE-F169-48BE-AA64-AC1B93054EB0}" type="presOf" srcId="{60A65EB1-26CB-4C87-B8A6-56ACC14F5155}" destId="{9166437E-D3E2-4C75-92A3-61849E3852AE}" srcOrd="0" destOrd="1" presId="urn:microsoft.com/office/officeart/2005/8/layout/vList2"/>
    <dgm:cxn modelId="{90357677-22FF-42EF-9931-C1AF57326B9A}" type="presOf" srcId="{D25492DA-4A69-44B1-B93C-D65562656ACC}" destId="{9166437E-D3E2-4C75-92A3-61849E3852AE}" srcOrd="0" destOrd="5" presId="urn:microsoft.com/office/officeart/2005/8/layout/vList2"/>
    <dgm:cxn modelId="{7F054256-BB14-4B3D-AB26-528F762EEB70}" type="presOf" srcId="{3AD64CBF-2040-4E35-98D9-19BAABBDB4BC}" destId="{9166437E-D3E2-4C75-92A3-61849E3852AE}" srcOrd="0" destOrd="3" presId="urn:microsoft.com/office/officeart/2005/8/layout/vList2"/>
    <dgm:cxn modelId="{32D12600-CE82-4375-BEBD-06F8586AA019}" type="presOf" srcId="{3DA9AD1C-F2A0-47F9-8749-3B838DE34325}" destId="{F30E3220-DCCC-4C55-8CCE-6893FFBD45BD}" srcOrd="0" destOrd="0" presId="urn:microsoft.com/office/officeart/2005/8/layout/vList2"/>
    <dgm:cxn modelId="{E0F3765C-643D-4725-A989-EF97F3F78ECB}" srcId="{3DA9AD1C-F2A0-47F9-8749-3B838DE34325}" destId="{E11D7B5A-DF5C-40CB-9910-9003A5BC3307}" srcOrd="2" destOrd="0" parTransId="{77A65C63-373D-4871-B9F3-9A51DB4CFED5}" sibTransId="{3271A524-6D77-4D29-8A44-C74472318653}"/>
    <dgm:cxn modelId="{4A8F9A98-091E-46AE-9F7F-7632D0BAA0CD}" type="presOf" srcId="{E11D7B5A-DF5C-40CB-9910-9003A5BC3307}" destId="{9166437E-D3E2-4C75-92A3-61849E3852AE}" srcOrd="0" destOrd="2" presId="urn:microsoft.com/office/officeart/2005/8/layout/vList2"/>
    <dgm:cxn modelId="{0C028DC0-62D5-4DA0-9C0E-DEFEB2D4AD6B}" srcId="{B72DA307-8B3A-438F-B693-24CB2857F757}" destId="{3DA9AD1C-F2A0-47F9-8749-3B838DE34325}" srcOrd="0" destOrd="0" parTransId="{15647C50-24EE-4785-9669-FD1F4D0C9071}" sibTransId="{3D1BDE76-32C1-41DA-A44C-0429B8448BE8}"/>
    <dgm:cxn modelId="{933D65E6-1E05-496B-8DD5-9F6E3D4F1ABF}" srcId="{3DA9AD1C-F2A0-47F9-8749-3B838DE34325}" destId="{1D45E95F-480D-436E-B52C-2F0DBB13E086}" srcOrd="4" destOrd="0" parTransId="{C0E0AFC1-B7E1-4217-BAE9-5021770CFD5C}" sibTransId="{12A75880-8770-4FCA-9987-A212BAA88BBD}"/>
    <dgm:cxn modelId="{3DB08193-1821-4AF5-8256-24653A28C95B}" type="presOf" srcId="{B72DA307-8B3A-438F-B693-24CB2857F757}" destId="{7946249F-5AE6-420F-B827-0C0B9C6FE941}" srcOrd="0" destOrd="0" presId="urn:microsoft.com/office/officeart/2005/8/layout/vList2"/>
    <dgm:cxn modelId="{AF3FBB07-1A5A-451F-BD4A-3C34C74D6299}" srcId="{3DA9AD1C-F2A0-47F9-8749-3B838DE34325}" destId="{3AD64CBF-2040-4E35-98D9-19BAABBDB4BC}" srcOrd="3" destOrd="0" parTransId="{E7F037F8-EFBA-4A4E-8E4A-87EB525599A7}" sibTransId="{89FBAFC9-A68B-4138-AB8C-B35E5831E58C}"/>
    <dgm:cxn modelId="{30606767-EE51-4537-B27A-83B0C4C14791}" srcId="{3DA9AD1C-F2A0-47F9-8749-3B838DE34325}" destId="{FF66F239-92EC-4962-ADDD-2F27F3102EA2}" srcOrd="0" destOrd="0" parTransId="{D8220F54-7506-4F4C-BB8F-0A858BC84CA1}" sibTransId="{50B40A4C-1540-44CC-9146-7111D8BD8A15}"/>
    <dgm:cxn modelId="{1C6EAE33-629C-4ACB-B901-C56B8FFD49E6}" type="presOf" srcId="{1D45E95F-480D-436E-B52C-2F0DBB13E086}" destId="{9166437E-D3E2-4C75-92A3-61849E3852AE}" srcOrd="0" destOrd="4" presId="urn:microsoft.com/office/officeart/2005/8/layout/vList2"/>
    <dgm:cxn modelId="{4D20FDE0-44AF-4C66-9788-C6D3F5045C0A}" type="presParOf" srcId="{7946249F-5AE6-420F-B827-0C0B9C6FE941}" destId="{F30E3220-DCCC-4C55-8CCE-6893FFBD45BD}" srcOrd="0" destOrd="0" presId="urn:microsoft.com/office/officeart/2005/8/layout/vList2"/>
    <dgm:cxn modelId="{BC1F5B51-6EA1-4DDB-9FAD-7D1AE3C80DF8}" type="presParOf" srcId="{7946249F-5AE6-420F-B827-0C0B9C6FE941}" destId="{9166437E-D3E2-4C75-92A3-61849E3852AE}"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2F7277-6D28-42C6-A78E-219F7BD256F0}"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AE75DBE9-2E8C-4D79-B6FD-540CC2E3E345}">
      <dgm:prSet phldrT="[Text]" custT="1"/>
      <dgm:spPr/>
      <dgm:t>
        <a:bodyPr/>
        <a:lstStyle/>
        <a:p>
          <a:r>
            <a:rPr lang="en-US" sz="2000" dirty="0" smtClean="0"/>
            <a:t>RBC guardrails</a:t>
          </a:r>
          <a:endParaRPr lang="en-US" sz="2000" dirty="0"/>
        </a:p>
      </dgm:t>
    </dgm:pt>
    <dgm:pt modelId="{5DAC75F3-F034-43EA-AEA1-BA7EDB3EEF3D}" type="parTrans" cxnId="{6C315025-862A-4738-ADCC-6683350D6767}">
      <dgm:prSet/>
      <dgm:spPr/>
      <dgm:t>
        <a:bodyPr/>
        <a:lstStyle/>
        <a:p>
          <a:endParaRPr lang="en-US"/>
        </a:p>
      </dgm:t>
    </dgm:pt>
    <dgm:pt modelId="{61151C71-2621-460A-B7B9-AB4478A6D877}" type="sibTrans" cxnId="{6C315025-862A-4738-ADCC-6683350D6767}">
      <dgm:prSet/>
      <dgm:spPr/>
      <dgm:t>
        <a:bodyPr/>
        <a:lstStyle/>
        <a:p>
          <a:endParaRPr lang="en-US"/>
        </a:p>
      </dgm:t>
    </dgm:pt>
    <dgm:pt modelId="{B3CB5DC5-C703-4BFD-A004-4541F8BB1C21}">
      <dgm:prSet phldrT="[Text]" custT="1"/>
      <dgm:spPr/>
      <dgm:t>
        <a:bodyPr/>
        <a:lstStyle/>
        <a:p>
          <a:r>
            <a:rPr lang="en-US" sz="1800" dirty="0" smtClean="0"/>
            <a:t>Required to use actual for year-end</a:t>
          </a:r>
          <a:endParaRPr lang="en-US" sz="1800" dirty="0"/>
        </a:p>
      </dgm:t>
    </dgm:pt>
    <dgm:pt modelId="{1F38CB6A-E371-42D4-953C-4D0170128BDE}" type="parTrans" cxnId="{966DA274-5810-41BA-AB81-226114E1B81D}">
      <dgm:prSet/>
      <dgm:spPr/>
      <dgm:t>
        <a:bodyPr/>
        <a:lstStyle/>
        <a:p>
          <a:endParaRPr lang="en-US"/>
        </a:p>
      </dgm:t>
    </dgm:pt>
    <dgm:pt modelId="{F37E886E-9467-4F15-A2AC-CF0103C4F36F}" type="sibTrans" cxnId="{966DA274-5810-41BA-AB81-226114E1B81D}">
      <dgm:prSet/>
      <dgm:spPr/>
      <dgm:t>
        <a:bodyPr/>
        <a:lstStyle/>
        <a:p>
          <a:endParaRPr lang="en-US"/>
        </a:p>
      </dgm:t>
    </dgm:pt>
    <dgm:pt modelId="{6D320415-CE3B-40CA-B0A3-EFA8FB1210D1}">
      <dgm:prSet phldrT="[Text]" custT="1"/>
      <dgm:spPr/>
      <dgm:t>
        <a:bodyPr/>
        <a:lstStyle/>
        <a:p>
          <a:r>
            <a:rPr lang="en-US" sz="2000" dirty="0" smtClean="0"/>
            <a:t>Interim reporting uses simplified RBC ratio to address </a:t>
          </a:r>
          <a:endParaRPr lang="en-US" sz="2000" dirty="0"/>
        </a:p>
      </dgm:t>
    </dgm:pt>
    <dgm:pt modelId="{360D751F-B660-45E9-A52B-0D0DDAC430DA}" type="parTrans" cxnId="{48D1A8B2-377C-4668-806B-22EBE6160BD5}">
      <dgm:prSet/>
      <dgm:spPr/>
      <dgm:t>
        <a:bodyPr/>
        <a:lstStyle/>
        <a:p>
          <a:endParaRPr lang="en-US"/>
        </a:p>
      </dgm:t>
    </dgm:pt>
    <dgm:pt modelId="{DD85FA88-2C07-46FF-84E5-B25EA096AEC2}" type="sibTrans" cxnId="{48D1A8B2-377C-4668-806B-22EBE6160BD5}">
      <dgm:prSet/>
      <dgm:spPr/>
      <dgm:t>
        <a:bodyPr/>
        <a:lstStyle/>
        <a:p>
          <a:endParaRPr lang="en-US"/>
        </a:p>
      </dgm:t>
    </dgm:pt>
    <dgm:pt modelId="{24373174-15D4-4C33-926C-F4C6DB0A9239}">
      <dgm:prSet phldrT="[Text]" custT="1"/>
      <dgm:spPr/>
      <dgm:t>
        <a:bodyPr/>
        <a:lstStyle/>
        <a:p>
          <a:r>
            <a:rPr lang="en-US" sz="1800" dirty="0" smtClean="0"/>
            <a:t>Regulator concern for current adjusted capital &amp; surplus (rapid declines)</a:t>
          </a:r>
          <a:endParaRPr lang="en-US" sz="1800" dirty="0"/>
        </a:p>
      </dgm:t>
    </dgm:pt>
    <dgm:pt modelId="{3BBFCF10-A4F3-4270-9BA8-E81FBE3754F8}" type="parTrans" cxnId="{F17B526B-A098-421C-B204-E99CFB8E3FC5}">
      <dgm:prSet/>
      <dgm:spPr/>
      <dgm:t>
        <a:bodyPr/>
        <a:lstStyle/>
        <a:p>
          <a:endParaRPr lang="en-US"/>
        </a:p>
      </dgm:t>
    </dgm:pt>
    <dgm:pt modelId="{4D9D1098-C2F8-4CB4-B2F9-D87A8E3498F8}" type="sibTrans" cxnId="{F17B526B-A098-421C-B204-E99CFB8E3FC5}">
      <dgm:prSet/>
      <dgm:spPr/>
      <dgm:t>
        <a:bodyPr/>
        <a:lstStyle/>
        <a:p>
          <a:endParaRPr lang="en-US"/>
        </a:p>
      </dgm:t>
    </dgm:pt>
    <dgm:pt modelId="{30538D33-DF78-4485-876E-F91EF1844093}">
      <dgm:prSet custT="1"/>
      <dgm:spPr/>
      <dgm:t>
        <a:bodyPr/>
        <a:lstStyle/>
        <a:p>
          <a:r>
            <a:rPr lang="en-US" sz="1800" dirty="0" smtClean="0"/>
            <a:t>Clarified &amp; defined threshold as “</a:t>
          </a:r>
          <a:r>
            <a:rPr lang="en-US" sz="1800" dirty="0" err="1" smtClean="0"/>
            <a:t>ExDTA</a:t>
          </a:r>
          <a:r>
            <a:rPr lang="en-US" sz="1800" dirty="0" smtClean="0"/>
            <a:t>”  authorized control level RBC</a:t>
          </a:r>
        </a:p>
      </dgm:t>
    </dgm:pt>
    <dgm:pt modelId="{E688A461-467D-48DA-B515-EDA07E0B414A}" type="parTrans" cxnId="{0A6FC4F9-D072-4E77-8FFF-58C0BD3EF5F1}">
      <dgm:prSet/>
      <dgm:spPr/>
      <dgm:t>
        <a:bodyPr/>
        <a:lstStyle/>
        <a:p>
          <a:endParaRPr lang="en-US"/>
        </a:p>
      </dgm:t>
    </dgm:pt>
    <dgm:pt modelId="{A274FF51-962A-4966-A417-C7EC28BCEC55}" type="sibTrans" cxnId="{0A6FC4F9-D072-4E77-8FFF-58C0BD3EF5F1}">
      <dgm:prSet/>
      <dgm:spPr/>
      <dgm:t>
        <a:bodyPr/>
        <a:lstStyle/>
        <a:p>
          <a:endParaRPr lang="en-US"/>
        </a:p>
      </dgm:t>
    </dgm:pt>
    <dgm:pt modelId="{FB236956-BF7A-4294-A350-38D76B8F89F5}">
      <dgm:prSet custT="1"/>
      <dgm:spPr/>
      <dgm:t>
        <a:bodyPr/>
        <a:lstStyle/>
        <a:p>
          <a:r>
            <a:rPr lang="en-US" sz="1800" dirty="0" smtClean="0"/>
            <a:t>Industry concern that companies typically do not prepare full quarterly RBC calculations</a:t>
          </a:r>
          <a:endParaRPr lang="en-US" sz="1800" dirty="0"/>
        </a:p>
      </dgm:t>
    </dgm:pt>
    <dgm:pt modelId="{95ED7529-9C95-4FAA-958E-1F693EA6310A}" type="parTrans" cxnId="{E12DCB6B-B860-4D8E-B1E9-19ED01484F32}">
      <dgm:prSet/>
      <dgm:spPr/>
      <dgm:t>
        <a:bodyPr/>
        <a:lstStyle/>
        <a:p>
          <a:endParaRPr lang="en-US"/>
        </a:p>
      </dgm:t>
    </dgm:pt>
    <dgm:pt modelId="{D5F6399E-745A-49CB-921C-DD2D9F56C697}" type="sibTrans" cxnId="{E12DCB6B-B860-4D8E-B1E9-19ED01484F32}">
      <dgm:prSet/>
      <dgm:spPr/>
      <dgm:t>
        <a:bodyPr/>
        <a:lstStyle/>
        <a:p>
          <a:endParaRPr lang="en-US"/>
        </a:p>
      </dgm:t>
    </dgm:pt>
    <dgm:pt modelId="{3937F09D-C7DF-4755-967C-7BE0CF40BDFD}">
      <dgm:prSet phldrT="[Text]" custT="1"/>
      <dgm:spPr/>
      <dgm:t>
        <a:bodyPr/>
        <a:lstStyle/>
        <a:p>
          <a:endParaRPr lang="en-US" sz="1800" dirty="0"/>
        </a:p>
      </dgm:t>
    </dgm:pt>
    <dgm:pt modelId="{2F802EB4-B2B1-4F6E-A40D-2A2AC9A157FE}" type="parTrans" cxnId="{D2577BFC-8FD5-486C-BC25-F4CC77669EFB}">
      <dgm:prSet/>
      <dgm:spPr/>
      <dgm:t>
        <a:bodyPr/>
        <a:lstStyle/>
        <a:p>
          <a:endParaRPr lang="en-US"/>
        </a:p>
      </dgm:t>
    </dgm:pt>
    <dgm:pt modelId="{F5B4E741-87DB-41E7-965B-6C2CE9B91DF2}" type="sibTrans" cxnId="{D2577BFC-8FD5-486C-BC25-F4CC77669EFB}">
      <dgm:prSet/>
      <dgm:spPr/>
      <dgm:t>
        <a:bodyPr/>
        <a:lstStyle/>
        <a:p>
          <a:endParaRPr lang="en-US"/>
        </a:p>
      </dgm:t>
    </dgm:pt>
    <dgm:pt modelId="{1EE287CD-A349-48A8-934A-42A9FACC5B18}" type="pres">
      <dgm:prSet presAssocID="{982F7277-6D28-42C6-A78E-219F7BD256F0}" presName="linear" presStyleCnt="0">
        <dgm:presLayoutVars>
          <dgm:animLvl val="lvl"/>
          <dgm:resizeHandles val="exact"/>
        </dgm:presLayoutVars>
      </dgm:prSet>
      <dgm:spPr/>
      <dgm:t>
        <a:bodyPr/>
        <a:lstStyle/>
        <a:p>
          <a:endParaRPr lang="en-US"/>
        </a:p>
      </dgm:t>
    </dgm:pt>
    <dgm:pt modelId="{B286E730-29AD-4E51-B2BA-E781070A17D4}" type="pres">
      <dgm:prSet presAssocID="{AE75DBE9-2E8C-4D79-B6FD-540CC2E3E345}" presName="parentText" presStyleLbl="node1" presStyleIdx="0" presStyleCnt="2" custLinFactNeighborY="-448">
        <dgm:presLayoutVars>
          <dgm:chMax val="0"/>
          <dgm:bulletEnabled val="1"/>
        </dgm:presLayoutVars>
      </dgm:prSet>
      <dgm:spPr/>
      <dgm:t>
        <a:bodyPr/>
        <a:lstStyle/>
        <a:p>
          <a:endParaRPr lang="en-US"/>
        </a:p>
      </dgm:t>
    </dgm:pt>
    <dgm:pt modelId="{07CAF761-3690-4BBB-A4BE-1616CFFE54DC}" type="pres">
      <dgm:prSet presAssocID="{AE75DBE9-2E8C-4D79-B6FD-540CC2E3E345}" presName="childText" presStyleLbl="revTx" presStyleIdx="0" presStyleCnt="2">
        <dgm:presLayoutVars>
          <dgm:bulletEnabled val="1"/>
        </dgm:presLayoutVars>
      </dgm:prSet>
      <dgm:spPr/>
      <dgm:t>
        <a:bodyPr/>
        <a:lstStyle/>
        <a:p>
          <a:endParaRPr lang="en-US"/>
        </a:p>
      </dgm:t>
    </dgm:pt>
    <dgm:pt modelId="{A87A4609-2AC4-43D5-950E-9CF02468763E}" type="pres">
      <dgm:prSet presAssocID="{6D320415-CE3B-40CA-B0A3-EFA8FB1210D1}" presName="parentText" presStyleLbl="node1" presStyleIdx="1" presStyleCnt="2" custLinFactNeighborY="13804">
        <dgm:presLayoutVars>
          <dgm:chMax val="0"/>
          <dgm:bulletEnabled val="1"/>
        </dgm:presLayoutVars>
      </dgm:prSet>
      <dgm:spPr/>
      <dgm:t>
        <a:bodyPr/>
        <a:lstStyle/>
        <a:p>
          <a:endParaRPr lang="en-US"/>
        </a:p>
      </dgm:t>
    </dgm:pt>
    <dgm:pt modelId="{01E6DD8C-721D-46D5-AB6D-51B3767CF33E}" type="pres">
      <dgm:prSet presAssocID="{6D320415-CE3B-40CA-B0A3-EFA8FB1210D1}" presName="childText" presStyleLbl="revTx" presStyleIdx="1" presStyleCnt="2">
        <dgm:presLayoutVars>
          <dgm:bulletEnabled val="1"/>
        </dgm:presLayoutVars>
      </dgm:prSet>
      <dgm:spPr/>
      <dgm:t>
        <a:bodyPr/>
        <a:lstStyle/>
        <a:p>
          <a:endParaRPr lang="en-US"/>
        </a:p>
      </dgm:t>
    </dgm:pt>
  </dgm:ptLst>
  <dgm:cxnLst>
    <dgm:cxn modelId="{6C315025-862A-4738-ADCC-6683350D6767}" srcId="{982F7277-6D28-42C6-A78E-219F7BD256F0}" destId="{AE75DBE9-2E8C-4D79-B6FD-540CC2E3E345}" srcOrd="0" destOrd="0" parTransId="{5DAC75F3-F034-43EA-AEA1-BA7EDB3EEF3D}" sibTransId="{61151C71-2621-460A-B7B9-AB4478A6D877}"/>
    <dgm:cxn modelId="{D3BF5B6D-F800-4A91-A6A4-46FE8357578E}" type="presOf" srcId="{24373174-15D4-4C33-926C-F4C6DB0A9239}" destId="{01E6DD8C-721D-46D5-AB6D-51B3767CF33E}" srcOrd="0" destOrd="1" presId="urn:microsoft.com/office/officeart/2005/8/layout/vList2"/>
    <dgm:cxn modelId="{17A31CC8-8A5E-4B5C-90DF-A2CFD08B8040}" type="presOf" srcId="{982F7277-6D28-42C6-A78E-219F7BD256F0}" destId="{1EE287CD-A349-48A8-934A-42A9FACC5B18}" srcOrd="0" destOrd="0" presId="urn:microsoft.com/office/officeart/2005/8/layout/vList2"/>
    <dgm:cxn modelId="{AD376D0B-B66E-46DC-AC25-8EF369805D62}" type="presOf" srcId="{B3CB5DC5-C703-4BFD-A004-4541F8BB1C21}" destId="{07CAF761-3690-4BBB-A4BE-1616CFFE54DC}" srcOrd="0" destOrd="0" presId="urn:microsoft.com/office/officeart/2005/8/layout/vList2"/>
    <dgm:cxn modelId="{2CF831A6-7628-4B13-8953-40ABEF968E47}" type="presOf" srcId="{6D320415-CE3B-40CA-B0A3-EFA8FB1210D1}" destId="{A87A4609-2AC4-43D5-950E-9CF02468763E}" srcOrd="0" destOrd="0" presId="urn:microsoft.com/office/officeart/2005/8/layout/vList2"/>
    <dgm:cxn modelId="{699D905A-F76B-4C9A-92A2-45AB205EADB2}" type="presOf" srcId="{AE75DBE9-2E8C-4D79-B6FD-540CC2E3E345}" destId="{B286E730-29AD-4E51-B2BA-E781070A17D4}" srcOrd="0" destOrd="0" presId="urn:microsoft.com/office/officeart/2005/8/layout/vList2"/>
    <dgm:cxn modelId="{15F13C3C-3F98-4B42-AC3A-DB016962A832}" type="presOf" srcId="{3937F09D-C7DF-4755-967C-7BE0CF40BDFD}" destId="{01E6DD8C-721D-46D5-AB6D-51B3767CF33E}" srcOrd="0" destOrd="0" presId="urn:microsoft.com/office/officeart/2005/8/layout/vList2"/>
    <dgm:cxn modelId="{F17B526B-A098-421C-B204-E99CFB8E3FC5}" srcId="{6D320415-CE3B-40CA-B0A3-EFA8FB1210D1}" destId="{24373174-15D4-4C33-926C-F4C6DB0A9239}" srcOrd="1" destOrd="0" parTransId="{3BBFCF10-A4F3-4270-9BA8-E81FBE3754F8}" sibTransId="{4D9D1098-C2F8-4CB4-B2F9-D87A8E3498F8}"/>
    <dgm:cxn modelId="{0A6FC4F9-D072-4E77-8FFF-58C0BD3EF5F1}" srcId="{AE75DBE9-2E8C-4D79-B6FD-540CC2E3E345}" destId="{30538D33-DF78-4485-876E-F91EF1844093}" srcOrd="1" destOrd="0" parTransId="{E688A461-467D-48DA-B515-EDA07E0B414A}" sibTransId="{A274FF51-962A-4966-A417-C7EC28BCEC55}"/>
    <dgm:cxn modelId="{D2577BFC-8FD5-486C-BC25-F4CC77669EFB}" srcId="{6D320415-CE3B-40CA-B0A3-EFA8FB1210D1}" destId="{3937F09D-C7DF-4755-967C-7BE0CF40BDFD}" srcOrd="0" destOrd="0" parTransId="{2F802EB4-B2B1-4F6E-A40D-2A2AC9A157FE}" sibTransId="{F5B4E741-87DB-41E7-965B-6C2CE9B91DF2}"/>
    <dgm:cxn modelId="{15D5099A-0581-4A5C-ADBF-95AD36FD4260}" type="presOf" srcId="{30538D33-DF78-4485-876E-F91EF1844093}" destId="{07CAF761-3690-4BBB-A4BE-1616CFFE54DC}" srcOrd="0" destOrd="1" presId="urn:microsoft.com/office/officeart/2005/8/layout/vList2"/>
    <dgm:cxn modelId="{E12DCB6B-B860-4D8E-B1E9-19ED01484F32}" srcId="{6D320415-CE3B-40CA-B0A3-EFA8FB1210D1}" destId="{FB236956-BF7A-4294-A350-38D76B8F89F5}" srcOrd="2" destOrd="0" parTransId="{95ED7529-9C95-4FAA-958E-1F693EA6310A}" sibTransId="{D5F6399E-745A-49CB-921C-DD2D9F56C697}"/>
    <dgm:cxn modelId="{966DA274-5810-41BA-AB81-226114E1B81D}" srcId="{AE75DBE9-2E8C-4D79-B6FD-540CC2E3E345}" destId="{B3CB5DC5-C703-4BFD-A004-4541F8BB1C21}" srcOrd="0" destOrd="0" parTransId="{1F38CB6A-E371-42D4-953C-4D0170128BDE}" sibTransId="{F37E886E-9467-4F15-A2AC-CF0103C4F36F}"/>
    <dgm:cxn modelId="{48D1A8B2-377C-4668-806B-22EBE6160BD5}" srcId="{982F7277-6D28-42C6-A78E-219F7BD256F0}" destId="{6D320415-CE3B-40CA-B0A3-EFA8FB1210D1}" srcOrd="1" destOrd="0" parTransId="{360D751F-B660-45E9-A52B-0D0DDAC430DA}" sibTransId="{DD85FA88-2C07-46FF-84E5-B25EA096AEC2}"/>
    <dgm:cxn modelId="{BA9DB39D-3E6E-4C85-8DE8-A402987EF09F}" type="presOf" srcId="{FB236956-BF7A-4294-A350-38D76B8F89F5}" destId="{01E6DD8C-721D-46D5-AB6D-51B3767CF33E}" srcOrd="0" destOrd="2" presId="urn:microsoft.com/office/officeart/2005/8/layout/vList2"/>
    <dgm:cxn modelId="{4ADF93C3-F582-4CBF-AB6C-F0CFD7D777DA}" type="presParOf" srcId="{1EE287CD-A349-48A8-934A-42A9FACC5B18}" destId="{B286E730-29AD-4E51-B2BA-E781070A17D4}" srcOrd="0" destOrd="0" presId="urn:microsoft.com/office/officeart/2005/8/layout/vList2"/>
    <dgm:cxn modelId="{A7611E4C-405F-464D-9B8C-3E3925C05559}" type="presParOf" srcId="{1EE287CD-A349-48A8-934A-42A9FACC5B18}" destId="{07CAF761-3690-4BBB-A4BE-1616CFFE54DC}" srcOrd="1" destOrd="0" presId="urn:microsoft.com/office/officeart/2005/8/layout/vList2"/>
    <dgm:cxn modelId="{367ABE08-5F8D-4BB0-964E-4251A9533DC8}" type="presParOf" srcId="{1EE287CD-A349-48A8-934A-42A9FACC5B18}" destId="{A87A4609-2AC4-43D5-950E-9CF02468763E}" srcOrd="2" destOrd="0" presId="urn:microsoft.com/office/officeart/2005/8/layout/vList2"/>
    <dgm:cxn modelId="{825D9C26-20C5-4DBC-8FB8-126ECCDE1A5D}" type="presParOf" srcId="{1EE287CD-A349-48A8-934A-42A9FACC5B18}" destId="{01E6DD8C-721D-46D5-AB6D-51B3767CF33E}"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4C2A3E-3825-49E1-A32E-E731A416916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F41CC7-CF81-43FB-8C28-AB4FEE9E24FD}" type="pres">
      <dgm:prSet presAssocID="{CE4C2A3E-3825-49E1-A32E-E731A416916D}" presName="linear" presStyleCnt="0">
        <dgm:presLayoutVars>
          <dgm:dir/>
          <dgm:animLvl val="lvl"/>
          <dgm:resizeHandles val="exact"/>
        </dgm:presLayoutVars>
      </dgm:prSet>
      <dgm:spPr/>
      <dgm:t>
        <a:bodyPr/>
        <a:lstStyle/>
        <a:p>
          <a:endParaRPr lang="en-US"/>
        </a:p>
      </dgm:t>
    </dgm:pt>
  </dgm:ptLst>
  <dgm:cxnLst>
    <dgm:cxn modelId="{AC485690-EAC0-4BC2-AC68-596015F83D5A}" type="presOf" srcId="{CE4C2A3E-3825-49E1-A32E-E731A416916D}" destId="{35F41CC7-CF81-43FB-8C28-AB4FEE9E24FD}" srcOrd="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5926ED8-8258-4D88-8BF2-C126015A5D8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E79A528-5524-4643-AAF6-082C2B555F68}">
      <dgm:prSet phldrT="[Text]" custT="1"/>
      <dgm:spPr/>
      <dgm:t>
        <a:bodyPr/>
        <a:lstStyle/>
        <a:p>
          <a:r>
            <a:rPr lang="en-US" sz="2000" b="1" dirty="0" smtClean="0"/>
            <a:t>Cap limited to</a:t>
          </a:r>
          <a:endParaRPr lang="en-US" sz="2000" b="1" dirty="0"/>
        </a:p>
      </dgm:t>
    </dgm:pt>
    <dgm:pt modelId="{759521C1-E175-4384-8D45-AD0F8EB7463D}" type="parTrans" cxnId="{7E8D93E6-B05E-48CB-B7D7-EA4018C12808}">
      <dgm:prSet/>
      <dgm:spPr/>
      <dgm:t>
        <a:bodyPr/>
        <a:lstStyle/>
        <a:p>
          <a:endParaRPr lang="en-US"/>
        </a:p>
      </dgm:t>
    </dgm:pt>
    <dgm:pt modelId="{DEFEDEB6-C083-472F-A623-8B0D503E2F3C}" type="sibTrans" cxnId="{7E8D93E6-B05E-48CB-B7D7-EA4018C12808}">
      <dgm:prSet/>
      <dgm:spPr/>
      <dgm:t>
        <a:bodyPr/>
        <a:lstStyle/>
        <a:p>
          <a:endParaRPr lang="en-US"/>
        </a:p>
      </dgm:t>
    </dgm:pt>
    <dgm:pt modelId="{5B1F0675-D165-4BBE-90CD-F7D15A51EC10}">
      <dgm:prSet phldrT="[Text]" custT="1"/>
      <dgm:spPr/>
      <dgm:t>
        <a:bodyPr/>
        <a:lstStyle/>
        <a:p>
          <a:r>
            <a:rPr lang="en-US" sz="1800" dirty="0" smtClean="0">
              <a:latin typeface="Arial" charset="0"/>
              <a:ea typeface="ＭＳ Ｐゴシック" pitchFamily="-107" charset="-128"/>
            </a:rPr>
            <a:t>“an amount no greater than” amount calculated using current period adjusted Statutory Capital &amp; Surplus</a:t>
          </a:r>
          <a:endParaRPr lang="en-US" sz="1800" dirty="0"/>
        </a:p>
      </dgm:t>
    </dgm:pt>
    <dgm:pt modelId="{85DC827D-B030-46BB-964F-8F3EFF9DB1EC}" type="parTrans" cxnId="{3C3B8A12-4A30-4F03-B114-A56FD9CA73AA}">
      <dgm:prSet/>
      <dgm:spPr/>
      <dgm:t>
        <a:bodyPr/>
        <a:lstStyle/>
        <a:p>
          <a:endParaRPr lang="en-US"/>
        </a:p>
      </dgm:t>
    </dgm:pt>
    <dgm:pt modelId="{139AE732-1FCA-4D19-9432-FA23B948FE95}" type="sibTrans" cxnId="{3C3B8A12-4A30-4F03-B114-A56FD9CA73AA}">
      <dgm:prSet/>
      <dgm:spPr/>
      <dgm:t>
        <a:bodyPr/>
        <a:lstStyle/>
        <a:p>
          <a:endParaRPr lang="en-US"/>
        </a:p>
      </dgm:t>
    </dgm:pt>
    <dgm:pt modelId="{BC8C9B75-1FE4-462C-9FBD-93501F9101E1}">
      <dgm:prSet phldrT="[Text]" custT="1"/>
      <dgm:spPr/>
      <dgm:t>
        <a:bodyPr/>
        <a:lstStyle/>
        <a:p>
          <a:r>
            <a:rPr lang="en-US" sz="2000" b="1" dirty="0" smtClean="0"/>
            <a:t>Surplus criteria</a:t>
          </a:r>
          <a:endParaRPr lang="en-US" sz="2000" b="1" dirty="0"/>
        </a:p>
      </dgm:t>
    </dgm:pt>
    <dgm:pt modelId="{5B4B075E-3453-41FC-B744-9BAB8EE367A3}" type="parTrans" cxnId="{15ED9720-1261-4553-B751-6A1B13E21C2A}">
      <dgm:prSet/>
      <dgm:spPr/>
      <dgm:t>
        <a:bodyPr/>
        <a:lstStyle/>
        <a:p>
          <a:endParaRPr lang="en-US"/>
        </a:p>
      </dgm:t>
    </dgm:pt>
    <dgm:pt modelId="{E5458850-9A6B-42C7-8F19-42C8D7A0818E}" type="sibTrans" cxnId="{15ED9720-1261-4553-B751-6A1B13E21C2A}">
      <dgm:prSet/>
      <dgm:spPr/>
      <dgm:t>
        <a:bodyPr/>
        <a:lstStyle/>
        <a:p>
          <a:endParaRPr lang="en-US"/>
        </a:p>
      </dgm:t>
    </dgm:pt>
    <dgm:pt modelId="{802E6721-B459-4D09-A765-1913A9AAED89}">
      <dgm:prSet phldrT="[Text]" custT="1"/>
      <dgm:spPr/>
      <dgm:t>
        <a:bodyPr/>
        <a:lstStyle/>
        <a:p>
          <a:r>
            <a:rPr lang="en-US" sz="1800" dirty="0" smtClean="0">
              <a:latin typeface="Arial" charset="0"/>
              <a:ea typeface="ＭＳ Ｐゴシック" pitchFamily="-107" charset="-128"/>
            </a:rPr>
            <a:t>If company surplus is declining, rule requires the use of current quarter information</a:t>
          </a:r>
          <a:endParaRPr lang="en-US" sz="1800" dirty="0"/>
        </a:p>
      </dgm:t>
    </dgm:pt>
    <dgm:pt modelId="{EEE06CC0-1BCB-40F5-A8AF-0F4D9A359827}" type="parTrans" cxnId="{825BF11B-BFEA-45F9-BD9C-F00580CB1B1E}">
      <dgm:prSet/>
      <dgm:spPr/>
      <dgm:t>
        <a:bodyPr/>
        <a:lstStyle/>
        <a:p>
          <a:endParaRPr lang="en-US"/>
        </a:p>
      </dgm:t>
    </dgm:pt>
    <dgm:pt modelId="{51896773-823C-4D52-9AED-759DD949D852}" type="sibTrans" cxnId="{825BF11B-BFEA-45F9-BD9C-F00580CB1B1E}">
      <dgm:prSet/>
      <dgm:spPr/>
      <dgm:t>
        <a:bodyPr/>
        <a:lstStyle/>
        <a:p>
          <a:endParaRPr lang="en-US"/>
        </a:p>
      </dgm:t>
    </dgm:pt>
    <dgm:pt modelId="{6B3B4403-D266-43FB-98CF-207E28D0FAD2}">
      <dgm:prSet phldrT="[Text]" custT="1"/>
      <dgm:spPr/>
      <dgm:t>
        <a:bodyPr/>
        <a:lstStyle/>
        <a:p>
          <a:r>
            <a:rPr lang="en-US" sz="2000" b="1" dirty="0" smtClean="0"/>
            <a:t>Address regulator concerns</a:t>
          </a:r>
          <a:endParaRPr lang="en-US" sz="2000" b="1" dirty="0"/>
        </a:p>
      </dgm:t>
    </dgm:pt>
    <dgm:pt modelId="{4E10B7F0-B343-4710-BCAA-9C3043CEDBE0}" type="parTrans" cxnId="{D6BB329F-834F-4E61-AC6F-D10C8CFAF007}">
      <dgm:prSet/>
      <dgm:spPr/>
      <dgm:t>
        <a:bodyPr/>
        <a:lstStyle/>
        <a:p>
          <a:endParaRPr lang="en-US"/>
        </a:p>
      </dgm:t>
    </dgm:pt>
    <dgm:pt modelId="{AFC35331-B84B-4145-9A1F-561137E1793F}" type="sibTrans" cxnId="{D6BB329F-834F-4E61-AC6F-D10C8CFAF007}">
      <dgm:prSet/>
      <dgm:spPr/>
      <dgm:t>
        <a:bodyPr/>
        <a:lstStyle/>
        <a:p>
          <a:endParaRPr lang="en-US"/>
        </a:p>
      </dgm:t>
    </dgm:pt>
    <dgm:pt modelId="{205C00A5-840C-4A45-ACA3-69D25E7FC46E}">
      <dgm:prSet phldrT="[Text]" custT="1"/>
      <dgm:spPr/>
      <dgm:t>
        <a:bodyPr/>
        <a:lstStyle/>
        <a:p>
          <a:r>
            <a:rPr lang="en-US" sz="1800" dirty="0" smtClean="0"/>
            <a:t>Address concern of a rapid decline in financial condition</a:t>
          </a:r>
          <a:endParaRPr lang="en-US" sz="1800" dirty="0"/>
        </a:p>
      </dgm:t>
    </dgm:pt>
    <dgm:pt modelId="{A0C131DE-51A1-40C4-8E43-39CC0E3123C1}" type="parTrans" cxnId="{FC80FE2A-9CD7-4F98-8DA8-D9789F6D205D}">
      <dgm:prSet/>
      <dgm:spPr/>
      <dgm:t>
        <a:bodyPr/>
        <a:lstStyle/>
        <a:p>
          <a:endParaRPr lang="en-US"/>
        </a:p>
      </dgm:t>
    </dgm:pt>
    <dgm:pt modelId="{B6170F42-D185-418E-A2C8-08A9A92D657E}" type="sibTrans" cxnId="{FC80FE2A-9CD7-4F98-8DA8-D9789F6D205D}">
      <dgm:prSet/>
      <dgm:spPr/>
      <dgm:t>
        <a:bodyPr/>
        <a:lstStyle/>
        <a:p>
          <a:endParaRPr lang="en-US"/>
        </a:p>
      </dgm:t>
    </dgm:pt>
    <dgm:pt modelId="{2499D05A-1498-4C48-A964-DA0324863736}">
      <dgm:prSet phldrT="[Text]" custT="1"/>
      <dgm:spPr/>
      <dgm:t>
        <a:bodyPr/>
        <a:lstStyle/>
        <a:p>
          <a:r>
            <a:rPr lang="en-US" sz="1800" dirty="0" smtClean="0"/>
            <a:t>If company surplus is increasing, rule implies use of a lower (more conservative) surplus amount (prior quarter or earlier computation)</a:t>
          </a:r>
          <a:endParaRPr lang="en-US" sz="1800" dirty="0"/>
        </a:p>
      </dgm:t>
    </dgm:pt>
    <dgm:pt modelId="{89FDF925-AAAF-4E8F-81E3-EEAC4AF69631}" type="parTrans" cxnId="{ACC5F3FD-9811-4A64-98D0-EEC74D4CA0BD}">
      <dgm:prSet/>
      <dgm:spPr/>
      <dgm:t>
        <a:bodyPr/>
        <a:lstStyle/>
        <a:p>
          <a:endParaRPr lang="en-US"/>
        </a:p>
      </dgm:t>
    </dgm:pt>
    <dgm:pt modelId="{2ABAA75C-75E5-43E8-9BC2-046DBDE6EA69}" type="sibTrans" cxnId="{ACC5F3FD-9811-4A64-98D0-EEC74D4CA0BD}">
      <dgm:prSet/>
      <dgm:spPr/>
      <dgm:t>
        <a:bodyPr/>
        <a:lstStyle/>
        <a:p>
          <a:endParaRPr lang="en-US"/>
        </a:p>
      </dgm:t>
    </dgm:pt>
    <dgm:pt modelId="{F54145B7-A3D7-4633-B6F1-CFB93543A9E4}">
      <dgm:prSet phldrT="[Text]" custT="1"/>
      <dgm:spPr/>
      <dgm:t>
        <a:bodyPr/>
        <a:lstStyle/>
        <a:p>
          <a:r>
            <a:rPr lang="en-US" sz="1800" dirty="0" smtClean="0"/>
            <a:t>Addresses industry concern around circularity issues – complexity &amp; last minute surplus adjustments</a:t>
          </a:r>
          <a:endParaRPr lang="en-US" sz="1800" dirty="0"/>
        </a:p>
      </dgm:t>
    </dgm:pt>
    <dgm:pt modelId="{58CF9A08-E073-4914-8D71-AE4F6A699B06}" type="parTrans" cxnId="{0B16BCEA-6D51-4B01-8783-32360EBD1B44}">
      <dgm:prSet/>
      <dgm:spPr/>
      <dgm:t>
        <a:bodyPr/>
        <a:lstStyle/>
        <a:p>
          <a:endParaRPr lang="en-US"/>
        </a:p>
      </dgm:t>
    </dgm:pt>
    <dgm:pt modelId="{8939404D-DC52-4000-97F2-2AE9B6C0C037}" type="sibTrans" cxnId="{0B16BCEA-6D51-4B01-8783-32360EBD1B44}">
      <dgm:prSet/>
      <dgm:spPr/>
      <dgm:t>
        <a:bodyPr/>
        <a:lstStyle/>
        <a:p>
          <a:endParaRPr lang="en-US"/>
        </a:p>
      </dgm:t>
    </dgm:pt>
    <dgm:pt modelId="{507A8EF0-9889-43E1-B40F-109523C56E0E}" type="pres">
      <dgm:prSet presAssocID="{15926ED8-8258-4D88-8BF2-C126015A5D8F}" presName="linear" presStyleCnt="0">
        <dgm:presLayoutVars>
          <dgm:animLvl val="lvl"/>
          <dgm:resizeHandles val="exact"/>
        </dgm:presLayoutVars>
      </dgm:prSet>
      <dgm:spPr/>
      <dgm:t>
        <a:bodyPr/>
        <a:lstStyle/>
        <a:p>
          <a:endParaRPr lang="en-US"/>
        </a:p>
      </dgm:t>
    </dgm:pt>
    <dgm:pt modelId="{C2F83592-944E-4DE9-A962-3B6D2828F6B5}" type="pres">
      <dgm:prSet presAssocID="{3E79A528-5524-4643-AAF6-082C2B555F68}" presName="parentText" presStyleLbl="node1" presStyleIdx="0" presStyleCnt="3">
        <dgm:presLayoutVars>
          <dgm:chMax val="0"/>
          <dgm:bulletEnabled val="1"/>
        </dgm:presLayoutVars>
      </dgm:prSet>
      <dgm:spPr/>
      <dgm:t>
        <a:bodyPr/>
        <a:lstStyle/>
        <a:p>
          <a:endParaRPr lang="en-US"/>
        </a:p>
      </dgm:t>
    </dgm:pt>
    <dgm:pt modelId="{B5E7F062-9095-41F9-89DC-052616B529F6}" type="pres">
      <dgm:prSet presAssocID="{3E79A528-5524-4643-AAF6-082C2B555F68}" presName="childText" presStyleLbl="revTx" presStyleIdx="0" presStyleCnt="3">
        <dgm:presLayoutVars>
          <dgm:bulletEnabled val="1"/>
        </dgm:presLayoutVars>
      </dgm:prSet>
      <dgm:spPr/>
      <dgm:t>
        <a:bodyPr/>
        <a:lstStyle/>
        <a:p>
          <a:endParaRPr lang="en-US"/>
        </a:p>
      </dgm:t>
    </dgm:pt>
    <dgm:pt modelId="{A38BF79C-34F7-44FD-B365-E020E6FAC062}" type="pres">
      <dgm:prSet presAssocID="{BC8C9B75-1FE4-462C-9FBD-93501F9101E1}" presName="parentText" presStyleLbl="node1" presStyleIdx="1" presStyleCnt="3">
        <dgm:presLayoutVars>
          <dgm:chMax val="0"/>
          <dgm:bulletEnabled val="1"/>
        </dgm:presLayoutVars>
      </dgm:prSet>
      <dgm:spPr/>
      <dgm:t>
        <a:bodyPr/>
        <a:lstStyle/>
        <a:p>
          <a:endParaRPr lang="en-US"/>
        </a:p>
      </dgm:t>
    </dgm:pt>
    <dgm:pt modelId="{79F809F2-95A5-4B29-98A0-FD518E9DDD41}" type="pres">
      <dgm:prSet presAssocID="{BC8C9B75-1FE4-462C-9FBD-93501F9101E1}" presName="childText" presStyleLbl="revTx" presStyleIdx="1" presStyleCnt="3">
        <dgm:presLayoutVars>
          <dgm:bulletEnabled val="1"/>
        </dgm:presLayoutVars>
      </dgm:prSet>
      <dgm:spPr/>
      <dgm:t>
        <a:bodyPr/>
        <a:lstStyle/>
        <a:p>
          <a:endParaRPr lang="en-US"/>
        </a:p>
      </dgm:t>
    </dgm:pt>
    <dgm:pt modelId="{5203F9B3-6BFF-4C89-BE9F-9F15AC3341DB}" type="pres">
      <dgm:prSet presAssocID="{6B3B4403-D266-43FB-98CF-207E28D0FAD2}" presName="parentText" presStyleLbl="node1" presStyleIdx="2" presStyleCnt="3">
        <dgm:presLayoutVars>
          <dgm:chMax val="0"/>
          <dgm:bulletEnabled val="1"/>
        </dgm:presLayoutVars>
      </dgm:prSet>
      <dgm:spPr/>
      <dgm:t>
        <a:bodyPr/>
        <a:lstStyle/>
        <a:p>
          <a:endParaRPr lang="en-US"/>
        </a:p>
      </dgm:t>
    </dgm:pt>
    <dgm:pt modelId="{8B9978DF-AC44-4260-9E7E-F31227A02554}" type="pres">
      <dgm:prSet presAssocID="{6B3B4403-D266-43FB-98CF-207E28D0FAD2}" presName="childText" presStyleLbl="revTx" presStyleIdx="2" presStyleCnt="3" custLinFactNeighborX="-26087" custLinFactNeighborY="-1071">
        <dgm:presLayoutVars>
          <dgm:bulletEnabled val="1"/>
        </dgm:presLayoutVars>
      </dgm:prSet>
      <dgm:spPr/>
      <dgm:t>
        <a:bodyPr/>
        <a:lstStyle/>
        <a:p>
          <a:endParaRPr lang="en-US"/>
        </a:p>
      </dgm:t>
    </dgm:pt>
  </dgm:ptLst>
  <dgm:cxnLst>
    <dgm:cxn modelId="{E10BBA7E-9E86-4046-B161-4C8B0D288620}" type="presOf" srcId="{6B3B4403-D266-43FB-98CF-207E28D0FAD2}" destId="{5203F9B3-6BFF-4C89-BE9F-9F15AC3341DB}" srcOrd="0" destOrd="0" presId="urn:microsoft.com/office/officeart/2005/8/layout/vList2"/>
    <dgm:cxn modelId="{0B16BCEA-6D51-4B01-8783-32360EBD1B44}" srcId="{3E79A528-5524-4643-AAF6-082C2B555F68}" destId="{F54145B7-A3D7-4633-B6F1-CFB93543A9E4}" srcOrd="1" destOrd="0" parTransId="{58CF9A08-E073-4914-8D71-AE4F6A699B06}" sibTransId="{8939404D-DC52-4000-97F2-2AE9B6C0C037}"/>
    <dgm:cxn modelId="{7E8D93E6-B05E-48CB-B7D7-EA4018C12808}" srcId="{15926ED8-8258-4D88-8BF2-C126015A5D8F}" destId="{3E79A528-5524-4643-AAF6-082C2B555F68}" srcOrd="0" destOrd="0" parTransId="{759521C1-E175-4384-8D45-AD0F8EB7463D}" sibTransId="{DEFEDEB6-C083-472F-A623-8B0D503E2F3C}"/>
    <dgm:cxn modelId="{24100502-BF1C-4B13-8300-860185ECD1E2}" type="presOf" srcId="{205C00A5-840C-4A45-ACA3-69D25E7FC46E}" destId="{8B9978DF-AC44-4260-9E7E-F31227A02554}" srcOrd="0" destOrd="0" presId="urn:microsoft.com/office/officeart/2005/8/layout/vList2"/>
    <dgm:cxn modelId="{3C3B8A12-4A30-4F03-B114-A56FD9CA73AA}" srcId="{3E79A528-5524-4643-AAF6-082C2B555F68}" destId="{5B1F0675-D165-4BBE-90CD-F7D15A51EC10}" srcOrd="0" destOrd="0" parTransId="{85DC827D-B030-46BB-964F-8F3EFF9DB1EC}" sibTransId="{139AE732-1FCA-4D19-9432-FA23B948FE95}"/>
    <dgm:cxn modelId="{7DF7F026-7FA1-462B-BD9C-C0552AFF30DC}" type="presOf" srcId="{802E6721-B459-4D09-A765-1913A9AAED89}" destId="{79F809F2-95A5-4B29-98A0-FD518E9DDD41}" srcOrd="0" destOrd="0" presId="urn:microsoft.com/office/officeart/2005/8/layout/vList2"/>
    <dgm:cxn modelId="{DBAB81C5-8D99-4406-87AA-D86D6973DC17}" type="presOf" srcId="{15926ED8-8258-4D88-8BF2-C126015A5D8F}" destId="{507A8EF0-9889-43E1-B40F-109523C56E0E}" srcOrd="0" destOrd="0" presId="urn:microsoft.com/office/officeart/2005/8/layout/vList2"/>
    <dgm:cxn modelId="{AA16516D-CD62-4913-9885-C1D3AE9A96AB}" type="presOf" srcId="{3E79A528-5524-4643-AAF6-082C2B555F68}" destId="{C2F83592-944E-4DE9-A962-3B6D2828F6B5}" srcOrd="0" destOrd="0" presId="urn:microsoft.com/office/officeart/2005/8/layout/vList2"/>
    <dgm:cxn modelId="{15ED9720-1261-4553-B751-6A1B13E21C2A}" srcId="{15926ED8-8258-4D88-8BF2-C126015A5D8F}" destId="{BC8C9B75-1FE4-462C-9FBD-93501F9101E1}" srcOrd="1" destOrd="0" parTransId="{5B4B075E-3453-41FC-B744-9BAB8EE367A3}" sibTransId="{E5458850-9A6B-42C7-8F19-42C8D7A0818E}"/>
    <dgm:cxn modelId="{ACC5F3FD-9811-4A64-98D0-EEC74D4CA0BD}" srcId="{BC8C9B75-1FE4-462C-9FBD-93501F9101E1}" destId="{2499D05A-1498-4C48-A964-DA0324863736}" srcOrd="1" destOrd="0" parTransId="{89FDF925-AAAF-4E8F-81E3-EEAC4AF69631}" sibTransId="{2ABAA75C-75E5-43E8-9BC2-046DBDE6EA69}"/>
    <dgm:cxn modelId="{8A9B251D-F728-4B25-9115-CBB2C49A08FB}" type="presOf" srcId="{5B1F0675-D165-4BBE-90CD-F7D15A51EC10}" destId="{B5E7F062-9095-41F9-89DC-052616B529F6}" srcOrd="0" destOrd="0" presId="urn:microsoft.com/office/officeart/2005/8/layout/vList2"/>
    <dgm:cxn modelId="{509F311D-82A7-4E2E-B376-BF555AB92D72}" type="presOf" srcId="{BC8C9B75-1FE4-462C-9FBD-93501F9101E1}" destId="{A38BF79C-34F7-44FD-B365-E020E6FAC062}" srcOrd="0" destOrd="0" presId="urn:microsoft.com/office/officeart/2005/8/layout/vList2"/>
    <dgm:cxn modelId="{76DA0DA7-A125-4057-88CB-E64AAE265610}" type="presOf" srcId="{2499D05A-1498-4C48-A964-DA0324863736}" destId="{79F809F2-95A5-4B29-98A0-FD518E9DDD41}" srcOrd="0" destOrd="1" presId="urn:microsoft.com/office/officeart/2005/8/layout/vList2"/>
    <dgm:cxn modelId="{825BF11B-BFEA-45F9-BD9C-F00580CB1B1E}" srcId="{BC8C9B75-1FE4-462C-9FBD-93501F9101E1}" destId="{802E6721-B459-4D09-A765-1913A9AAED89}" srcOrd="0" destOrd="0" parTransId="{EEE06CC0-1BCB-40F5-A8AF-0F4D9A359827}" sibTransId="{51896773-823C-4D52-9AED-759DD949D852}"/>
    <dgm:cxn modelId="{D6BB329F-834F-4E61-AC6F-D10C8CFAF007}" srcId="{15926ED8-8258-4D88-8BF2-C126015A5D8F}" destId="{6B3B4403-D266-43FB-98CF-207E28D0FAD2}" srcOrd="2" destOrd="0" parTransId="{4E10B7F0-B343-4710-BCAA-9C3043CEDBE0}" sibTransId="{AFC35331-B84B-4145-9A1F-561137E1793F}"/>
    <dgm:cxn modelId="{FC80FE2A-9CD7-4F98-8DA8-D9789F6D205D}" srcId="{6B3B4403-D266-43FB-98CF-207E28D0FAD2}" destId="{205C00A5-840C-4A45-ACA3-69D25E7FC46E}" srcOrd="0" destOrd="0" parTransId="{A0C131DE-51A1-40C4-8E43-39CC0E3123C1}" sibTransId="{B6170F42-D185-418E-A2C8-08A9A92D657E}"/>
    <dgm:cxn modelId="{9CBA9707-E69C-4905-A467-28BE5DAFF02E}" type="presOf" srcId="{F54145B7-A3D7-4633-B6F1-CFB93543A9E4}" destId="{B5E7F062-9095-41F9-89DC-052616B529F6}" srcOrd="0" destOrd="1" presId="urn:microsoft.com/office/officeart/2005/8/layout/vList2"/>
    <dgm:cxn modelId="{5F642DA8-0F1F-447F-A28C-52C81E7323E3}" type="presParOf" srcId="{507A8EF0-9889-43E1-B40F-109523C56E0E}" destId="{C2F83592-944E-4DE9-A962-3B6D2828F6B5}" srcOrd="0" destOrd="0" presId="urn:microsoft.com/office/officeart/2005/8/layout/vList2"/>
    <dgm:cxn modelId="{4ABBB2E8-842C-4C4C-A17D-C6A8EB33A85F}" type="presParOf" srcId="{507A8EF0-9889-43E1-B40F-109523C56E0E}" destId="{B5E7F062-9095-41F9-89DC-052616B529F6}" srcOrd="1" destOrd="0" presId="urn:microsoft.com/office/officeart/2005/8/layout/vList2"/>
    <dgm:cxn modelId="{B6E6931A-6B86-453D-B011-42A50037F449}" type="presParOf" srcId="{507A8EF0-9889-43E1-B40F-109523C56E0E}" destId="{A38BF79C-34F7-44FD-B365-E020E6FAC062}" srcOrd="2" destOrd="0" presId="urn:microsoft.com/office/officeart/2005/8/layout/vList2"/>
    <dgm:cxn modelId="{249818F9-6432-425C-BCDC-85458B7D01F7}" type="presParOf" srcId="{507A8EF0-9889-43E1-B40F-109523C56E0E}" destId="{79F809F2-95A5-4B29-98A0-FD518E9DDD41}" srcOrd="3" destOrd="0" presId="urn:microsoft.com/office/officeart/2005/8/layout/vList2"/>
    <dgm:cxn modelId="{EE4962AB-4D41-4990-A00D-511B186922D6}" type="presParOf" srcId="{507A8EF0-9889-43E1-B40F-109523C56E0E}" destId="{5203F9B3-6BFF-4C89-BE9F-9F15AC3341DB}" srcOrd="4" destOrd="0" presId="urn:microsoft.com/office/officeart/2005/8/layout/vList2"/>
    <dgm:cxn modelId="{E9D1E12D-2C38-4D2D-B353-580250CE3317}" type="presParOf" srcId="{507A8EF0-9889-43E1-B40F-109523C56E0E}" destId="{8B9978DF-AC44-4260-9E7E-F31227A02554}" srcOrd="5"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E4C2A3E-3825-49E1-A32E-E731A416916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83E2CD8-5371-4915-8043-9D00D81D755A}">
      <dgm:prSet phldrT="[Text]" custT="1"/>
      <dgm:spPr/>
      <dgm:t>
        <a:bodyPr/>
        <a:lstStyle/>
        <a:p>
          <a:pPr algn="ctr"/>
          <a:r>
            <a:rPr lang="en-US" sz="1800" b="1" dirty="0" smtClean="0">
              <a:latin typeface="Arial" charset="0"/>
              <a:ea typeface="ＭＳ Ｐゴシック" pitchFamily="-107" charset="-128"/>
            </a:rPr>
            <a:t>Sources </a:t>
          </a:r>
          <a:br>
            <a:rPr lang="en-US" sz="1800" b="1" dirty="0" smtClean="0">
              <a:latin typeface="Arial" charset="0"/>
              <a:ea typeface="ＭＳ Ｐゴシック" pitchFamily="-107" charset="-128"/>
            </a:rPr>
          </a:br>
          <a:r>
            <a:rPr lang="en-US" sz="1800" b="1" dirty="0" smtClean="0">
              <a:latin typeface="Arial" charset="0"/>
              <a:ea typeface="ＭＳ Ｐゴシック" pitchFamily="-107" charset="-128"/>
            </a:rPr>
            <a:t>of Taxable Income</a:t>
          </a:r>
          <a:endParaRPr lang="en-US" sz="1800" b="1" dirty="0"/>
        </a:p>
      </dgm:t>
    </dgm:pt>
    <dgm:pt modelId="{186CF840-E361-47D9-BF10-481AEA74BAC3}" type="parTrans" cxnId="{83874F76-91F4-4260-9AEF-76C7857751A1}">
      <dgm:prSet/>
      <dgm:spPr/>
      <dgm:t>
        <a:bodyPr/>
        <a:lstStyle/>
        <a:p>
          <a:endParaRPr lang="en-US"/>
        </a:p>
      </dgm:t>
    </dgm:pt>
    <dgm:pt modelId="{5E10EE0C-6287-4012-9640-1470277946AC}" type="sibTrans" cxnId="{83874F76-91F4-4260-9AEF-76C7857751A1}">
      <dgm:prSet/>
      <dgm:spPr/>
      <dgm:t>
        <a:bodyPr/>
        <a:lstStyle/>
        <a:p>
          <a:endParaRPr lang="en-US"/>
        </a:p>
      </dgm:t>
    </dgm:pt>
    <dgm:pt modelId="{BBC89B60-52CE-426C-BA5A-32D631B4F16E}">
      <dgm:prSet custT="1"/>
      <dgm:spPr/>
      <dgm:t>
        <a:bodyPr/>
        <a:lstStyle/>
        <a:p>
          <a:r>
            <a:rPr lang="en-US" sz="1800" dirty="0" smtClean="0">
              <a:latin typeface="Arial" charset="0"/>
              <a:ea typeface="ＭＳ Ｐゴシック" pitchFamily="-107" charset="-128"/>
            </a:rPr>
            <a:t>Future taxable income exclusive of DTL reversals</a:t>
          </a:r>
        </a:p>
      </dgm:t>
    </dgm:pt>
    <dgm:pt modelId="{0F1B14A5-0136-40ED-9C1E-9FA1B1F3836E}" type="parTrans" cxnId="{ADE6BF4F-2AAE-417B-845A-879625DAA304}">
      <dgm:prSet/>
      <dgm:spPr/>
      <dgm:t>
        <a:bodyPr/>
        <a:lstStyle/>
        <a:p>
          <a:endParaRPr lang="en-US"/>
        </a:p>
      </dgm:t>
    </dgm:pt>
    <dgm:pt modelId="{5FA65D1C-90A5-4593-B4F9-CDD0D319257A}" type="sibTrans" cxnId="{ADE6BF4F-2AAE-417B-845A-879625DAA304}">
      <dgm:prSet/>
      <dgm:spPr/>
      <dgm:t>
        <a:bodyPr/>
        <a:lstStyle/>
        <a:p>
          <a:endParaRPr lang="en-US"/>
        </a:p>
      </dgm:t>
    </dgm:pt>
    <dgm:pt modelId="{CF694B4A-5739-4690-A5AF-0E24AFD1D1B5}">
      <dgm:prSet custT="1"/>
      <dgm:spPr/>
      <dgm:t>
        <a:bodyPr/>
        <a:lstStyle/>
        <a:p>
          <a:r>
            <a:rPr lang="en-US" sz="1800" dirty="0" smtClean="0">
              <a:latin typeface="Arial" charset="0"/>
              <a:ea typeface="ＭＳ Ｐゴシック" pitchFamily="-107" charset="-128"/>
            </a:rPr>
            <a:t>Tax planning strategies</a:t>
          </a:r>
        </a:p>
      </dgm:t>
    </dgm:pt>
    <dgm:pt modelId="{5FCECA3D-9B72-4398-BED6-C70F92B67FD0}" type="parTrans" cxnId="{2DAFD46B-956B-4494-88ED-0555B6D7F79B}">
      <dgm:prSet/>
      <dgm:spPr/>
      <dgm:t>
        <a:bodyPr/>
        <a:lstStyle/>
        <a:p>
          <a:endParaRPr lang="en-US"/>
        </a:p>
      </dgm:t>
    </dgm:pt>
    <dgm:pt modelId="{23BD28C8-43FA-4C43-B890-8E9B2FC22E49}" type="sibTrans" cxnId="{2DAFD46B-956B-4494-88ED-0555B6D7F79B}">
      <dgm:prSet/>
      <dgm:spPr/>
      <dgm:t>
        <a:bodyPr/>
        <a:lstStyle/>
        <a:p>
          <a:endParaRPr lang="en-US"/>
        </a:p>
      </dgm:t>
    </dgm:pt>
    <dgm:pt modelId="{B2DE9317-308F-48E3-8C7B-931DD3399D64}">
      <dgm:prSet custT="1"/>
      <dgm:spPr/>
      <dgm:t>
        <a:bodyPr/>
        <a:lstStyle/>
        <a:p>
          <a:r>
            <a:rPr lang="en-US" sz="1800" dirty="0" smtClean="0">
              <a:latin typeface="Arial" charset="0"/>
              <a:ea typeface="ＭＳ Ｐゴシック" pitchFamily="-107" charset="-128"/>
            </a:rPr>
            <a:t>Future reversals of DTLs</a:t>
          </a:r>
        </a:p>
      </dgm:t>
    </dgm:pt>
    <dgm:pt modelId="{AF3427E4-BC7E-4B7D-9543-2EAB03006547}" type="parTrans" cxnId="{8B7774D7-7756-47E3-8B7F-81A5846AEB24}">
      <dgm:prSet/>
      <dgm:spPr/>
      <dgm:t>
        <a:bodyPr/>
        <a:lstStyle/>
        <a:p>
          <a:endParaRPr lang="en-US"/>
        </a:p>
      </dgm:t>
    </dgm:pt>
    <dgm:pt modelId="{CCE8B38F-B41C-4D02-97D7-4D30355164A3}" type="sibTrans" cxnId="{8B7774D7-7756-47E3-8B7F-81A5846AEB24}">
      <dgm:prSet/>
      <dgm:spPr/>
      <dgm:t>
        <a:bodyPr/>
        <a:lstStyle/>
        <a:p>
          <a:endParaRPr lang="en-US"/>
        </a:p>
      </dgm:t>
    </dgm:pt>
    <dgm:pt modelId="{A6CFFABD-EBBE-4E89-882C-27DA354B5B26}">
      <dgm:prSet custT="1"/>
      <dgm:spPr/>
      <dgm:t>
        <a:bodyPr/>
        <a:lstStyle/>
        <a:p>
          <a:endParaRPr lang="en-US" sz="1800" dirty="0" smtClean="0">
            <a:latin typeface="Arial" charset="0"/>
            <a:ea typeface="ＭＳ Ｐゴシック" pitchFamily="-107" charset="-128"/>
          </a:endParaRPr>
        </a:p>
      </dgm:t>
    </dgm:pt>
    <dgm:pt modelId="{8BCC365E-825B-41FC-B94D-732FF779A09D}" type="parTrans" cxnId="{41B81619-702B-4063-BEA9-03C1526DDB42}">
      <dgm:prSet/>
      <dgm:spPr/>
      <dgm:t>
        <a:bodyPr/>
        <a:lstStyle/>
        <a:p>
          <a:endParaRPr lang="en-US"/>
        </a:p>
      </dgm:t>
    </dgm:pt>
    <dgm:pt modelId="{E836F8DB-8E81-462F-9CF6-205CDBDC2FC6}" type="sibTrans" cxnId="{41B81619-702B-4063-BEA9-03C1526DDB42}">
      <dgm:prSet/>
      <dgm:spPr/>
      <dgm:t>
        <a:bodyPr/>
        <a:lstStyle/>
        <a:p>
          <a:endParaRPr lang="en-US"/>
        </a:p>
      </dgm:t>
    </dgm:pt>
    <dgm:pt modelId="{827D2CC4-8D86-4A65-8580-96CE69E3BE3D}">
      <dgm:prSet custT="1"/>
      <dgm:spPr/>
      <dgm:t>
        <a:bodyPr/>
        <a:lstStyle/>
        <a:p>
          <a:endParaRPr lang="en-US" sz="1800" dirty="0" smtClean="0">
            <a:latin typeface="Arial" charset="0"/>
            <a:ea typeface="ＭＳ Ｐゴシック" pitchFamily="-107" charset="-128"/>
          </a:endParaRPr>
        </a:p>
      </dgm:t>
    </dgm:pt>
    <dgm:pt modelId="{BCDCCC60-4432-4488-BCF2-15D45B32DE1D}" type="parTrans" cxnId="{2796BBC8-C183-4BD2-9803-1B1F8C25A8C6}">
      <dgm:prSet/>
      <dgm:spPr/>
      <dgm:t>
        <a:bodyPr/>
        <a:lstStyle/>
        <a:p>
          <a:endParaRPr lang="en-US"/>
        </a:p>
      </dgm:t>
    </dgm:pt>
    <dgm:pt modelId="{F2B7829D-6807-4F97-A497-B2B7129AE415}" type="sibTrans" cxnId="{2796BBC8-C183-4BD2-9803-1B1F8C25A8C6}">
      <dgm:prSet/>
      <dgm:spPr/>
      <dgm:t>
        <a:bodyPr/>
        <a:lstStyle/>
        <a:p>
          <a:endParaRPr lang="en-US"/>
        </a:p>
      </dgm:t>
    </dgm:pt>
    <dgm:pt modelId="{1B39C852-692B-46FB-B78F-823C7EF179FB}">
      <dgm:prSet custT="1"/>
      <dgm:spPr/>
      <dgm:t>
        <a:bodyPr/>
        <a:lstStyle/>
        <a:p>
          <a:endParaRPr lang="en-US" sz="1800" dirty="0" smtClean="0">
            <a:latin typeface="Arial" charset="0"/>
            <a:ea typeface="ＭＳ Ｐゴシック" pitchFamily="-107" charset="-128"/>
          </a:endParaRPr>
        </a:p>
      </dgm:t>
    </dgm:pt>
    <dgm:pt modelId="{22050CCA-06F0-4363-A1AA-ECAA98F2594E}" type="parTrans" cxnId="{637D48C0-BAC9-49DF-8BA3-B9DC72F9B50E}">
      <dgm:prSet/>
      <dgm:spPr/>
      <dgm:t>
        <a:bodyPr/>
        <a:lstStyle/>
        <a:p>
          <a:endParaRPr lang="en-US"/>
        </a:p>
      </dgm:t>
    </dgm:pt>
    <dgm:pt modelId="{842EDE83-B26A-45EC-98CE-275ECCAE3C0B}" type="sibTrans" cxnId="{637D48C0-BAC9-49DF-8BA3-B9DC72F9B50E}">
      <dgm:prSet/>
      <dgm:spPr/>
      <dgm:t>
        <a:bodyPr/>
        <a:lstStyle/>
        <a:p>
          <a:endParaRPr lang="en-US"/>
        </a:p>
      </dgm:t>
    </dgm:pt>
    <dgm:pt modelId="{EA0B46B3-8AF5-40DE-B1B4-A0CDF6C16D4A}">
      <dgm:prSet custT="1"/>
      <dgm:spPr/>
      <dgm:t>
        <a:bodyPr/>
        <a:lstStyle/>
        <a:p>
          <a:r>
            <a:rPr lang="en-US" sz="1800" dirty="0" smtClean="0">
              <a:latin typeface="Arial" charset="0"/>
              <a:ea typeface="ＭＳ Ｐゴシック" pitchFamily="-107" charset="-128"/>
            </a:rPr>
            <a:t>Carryback capacity</a:t>
          </a:r>
          <a:endParaRPr lang="en-US" sz="2000" dirty="0" smtClean="0">
            <a:latin typeface="Arial" charset="0"/>
            <a:ea typeface="ＭＳ Ｐゴシック" pitchFamily="-107" charset="-128"/>
          </a:endParaRPr>
        </a:p>
      </dgm:t>
    </dgm:pt>
    <dgm:pt modelId="{9A215969-D385-4C08-9ED5-6A78318BC32D}" type="parTrans" cxnId="{5776E940-E1B0-454B-B1FD-00EE629DE4BF}">
      <dgm:prSet/>
      <dgm:spPr/>
      <dgm:t>
        <a:bodyPr/>
        <a:lstStyle/>
        <a:p>
          <a:endParaRPr lang="en-US"/>
        </a:p>
      </dgm:t>
    </dgm:pt>
    <dgm:pt modelId="{0CB34138-7EDC-4476-B075-0BECC63DFE11}" type="sibTrans" cxnId="{5776E940-E1B0-454B-B1FD-00EE629DE4BF}">
      <dgm:prSet/>
      <dgm:spPr/>
      <dgm:t>
        <a:bodyPr/>
        <a:lstStyle/>
        <a:p>
          <a:endParaRPr lang="en-US"/>
        </a:p>
      </dgm:t>
    </dgm:pt>
    <dgm:pt modelId="{35F41CC7-CF81-43FB-8C28-AB4FEE9E24FD}" type="pres">
      <dgm:prSet presAssocID="{CE4C2A3E-3825-49E1-A32E-E731A416916D}" presName="linear" presStyleCnt="0">
        <dgm:presLayoutVars>
          <dgm:dir/>
          <dgm:animLvl val="lvl"/>
          <dgm:resizeHandles val="exact"/>
        </dgm:presLayoutVars>
      </dgm:prSet>
      <dgm:spPr/>
      <dgm:t>
        <a:bodyPr/>
        <a:lstStyle/>
        <a:p>
          <a:endParaRPr lang="en-US"/>
        </a:p>
      </dgm:t>
    </dgm:pt>
    <dgm:pt modelId="{5E7B9DA0-EC1A-4708-B568-4287EE33C19F}" type="pres">
      <dgm:prSet presAssocID="{883E2CD8-5371-4915-8043-9D00D81D755A}" presName="parentLin" presStyleCnt="0"/>
      <dgm:spPr/>
    </dgm:pt>
    <dgm:pt modelId="{1C88C259-A29F-4575-9474-A2BD8C3F73E5}" type="pres">
      <dgm:prSet presAssocID="{883E2CD8-5371-4915-8043-9D00D81D755A}" presName="parentLeftMargin" presStyleLbl="node1" presStyleIdx="0" presStyleCnt="1"/>
      <dgm:spPr/>
      <dgm:t>
        <a:bodyPr/>
        <a:lstStyle/>
        <a:p>
          <a:endParaRPr lang="en-US"/>
        </a:p>
      </dgm:t>
    </dgm:pt>
    <dgm:pt modelId="{37B38233-503E-41C1-AA4E-0BE2ABC3BB2D}" type="pres">
      <dgm:prSet presAssocID="{883E2CD8-5371-4915-8043-9D00D81D755A}" presName="parentText" presStyleLbl="node1" presStyleIdx="0" presStyleCnt="1">
        <dgm:presLayoutVars>
          <dgm:chMax val="0"/>
          <dgm:bulletEnabled val="1"/>
        </dgm:presLayoutVars>
      </dgm:prSet>
      <dgm:spPr/>
      <dgm:t>
        <a:bodyPr/>
        <a:lstStyle/>
        <a:p>
          <a:endParaRPr lang="en-US"/>
        </a:p>
      </dgm:t>
    </dgm:pt>
    <dgm:pt modelId="{AA313865-47C6-491A-94D7-1C3F23AE5D51}" type="pres">
      <dgm:prSet presAssocID="{883E2CD8-5371-4915-8043-9D00D81D755A}" presName="negativeSpace" presStyleCnt="0"/>
      <dgm:spPr/>
    </dgm:pt>
    <dgm:pt modelId="{86950E6E-5DFE-4E5D-B4F1-579D024CE461}" type="pres">
      <dgm:prSet presAssocID="{883E2CD8-5371-4915-8043-9D00D81D755A}" presName="childText" presStyleLbl="conFgAcc1" presStyleIdx="0" presStyleCnt="1">
        <dgm:presLayoutVars>
          <dgm:bulletEnabled val="1"/>
        </dgm:presLayoutVars>
      </dgm:prSet>
      <dgm:spPr/>
      <dgm:t>
        <a:bodyPr/>
        <a:lstStyle/>
        <a:p>
          <a:endParaRPr lang="en-US"/>
        </a:p>
      </dgm:t>
    </dgm:pt>
  </dgm:ptLst>
  <dgm:cxnLst>
    <dgm:cxn modelId="{ADE6BF4F-2AAE-417B-845A-879625DAA304}" srcId="{883E2CD8-5371-4915-8043-9D00D81D755A}" destId="{BBC89B60-52CE-426C-BA5A-32D631B4F16E}" srcOrd="2" destOrd="0" parTransId="{0F1B14A5-0136-40ED-9C1E-9FA1B1F3836E}" sibTransId="{5FA65D1C-90A5-4593-B4F9-CDD0D319257A}"/>
    <dgm:cxn modelId="{8B7774D7-7756-47E3-8B7F-81A5846AEB24}" srcId="{883E2CD8-5371-4915-8043-9D00D81D755A}" destId="{B2DE9317-308F-48E3-8C7B-931DD3399D64}" srcOrd="6" destOrd="0" parTransId="{AF3427E4-BC7E-4B7D-9543-2EAB03006547}" sibTransId="{CCE8B38F-B41C-4D02-97D7-4D30355164A3}"/>
    <dgm:cxn modelId="{71670D93-57A5-4254-8B97-625DFF33A49D}" type="presOf" srcId="{BBC89B60-52CE-426C-BA5A-32D631B4F16E}" destId="{86950E6E-5DFE-4E5D-B4F1-579D024CE461}" srcOrd="0" destOrd="2" presId="urn:microsoft.com/office/officeart/2005/8/layout/list1"/>
    <dgm:cxn modelId="{D7310164-BA6E-4D83-88F5-5D64E6F94044}" type="presOf" srcId="{CE4C2A3E-3825-49E1-A32E-E731A416916D}" destId="{35F41CC7-CF81-43FB-8C28-AB4FEE9E24FD}" srcOrd="0" destOrd="0" presId="urn:microsoft.com/office/officeart/2005/8/layout/list1"/>
    <dgm:cxn modelId="{41B81619-702B-4063-BEA9-03C1526DDB42}" srcId="{883E2CD8-5371-4915-8043-9D00D81D755A}" destId="{A6CFFABD-EBBE-4E89-882C-27DA354B5B26}" srcOrd="1" destOrd="0" parTransId="{8BCC365E-825B-41FC-B94D-732FF779A09D}" sibTransId="{E836F8DB-8E81-462F-9CF6-205CDBDC2FC6}"/>
    <dgm:cxn modelId="{5776E940-E1B0-454B-B1FD-00EE629DE4BF}" srcId="{883E2CD8-5371-4915-8043-9D00D81D755A}" destId="{EA0B46B3-8AF5-40DE-B1B4-A0CDF6C16D4A}" srcOrd="0" destOrd="0" parTransId="{9A215969-D385-4C08-9ED5-6A78318BC32D}" sibTransId="{0CB34138-7EDC-4476-B075-0BECC63DFE11}"/>
    <dgm:cxn modelId="{87AEF41A-9A3B-4C07-9F8B-D6A5FA037F64}" type="presOf" srcId="{883E2CD8-5371-4915-8043-9D00D81D755A}" destId="{37B38233-503E-41C1-AA4E-0BE2ABC3BB2D}" srcOrd="1" destOrd="0" presId="urn:microsoft.com/office/officeart/2005/8/layout/list1"/>
    <dgm:cxn modelId="{05DAD0F3-9983-419D-BE43-CF388737383C}" type="presOf" srcId="{EA0B46B3-8AF5-40DE-B1B4-A0CDF6C16D4A}" destId="{86950E6E-5DFE-4E5D-B4F1-579D024CE461}" srcOrd="0" destOrd="0" presId="urn:microsoft.com/office/officeart/2005/8/layout/list1"/>
    <dgm:cxn modelId="{7EC41340-452D-4B7E-A491-3EF65CEDC4AD}" type="presOf" srcId="{B2DE9317-308F-48E3-8C7B-931DD3399D64}" destId="{86950E6E-5DFE-4E5D-B4F1-579D024CE461}" srcOrd="0" destOrd="6" presId="urn:microsoft.com/office/officeart/2005/8/layout/list1"/>
    <dgm:cxn modelId="{DB92C1C7-F415-49BF-9234-753F51296887}" type="presOf" srcId="{A6CFFABD-EBBE-4E89-882C-27DA354B5B26}" destId="{86950E6E-5DFE-4E5D-B4F1-579D024CE461}" srcOrd="0" destOrd="1" presId="urn:microsoft.com/office/officeart/2005/8/layout/list1"/>
    <dgm:cxn modelId="{EC8D9626-AFDB-4816-8711-477ED210514F}" type="presOf" srcId="{827D2CC4-8D86-4A65-8580-96CE69E3BE3D}" destId="{86950E6E-5DFE-4E5D-B4F1-579D024CE461}" srcOrd="0" destOrd="3" presId="urn:microsoft.com/office/officeart/2005/8/layout/list1"/>
    <dgm:cxn modelId="{83874F76-91F4-4260-9AEF-76C7857751A1}" srcId="{CE4C2A3E-3825-49E1-A32E-E731A416916D}" destId="{883E2CD8-5371-4915-8043-9D00D81D755A}" srcOrd="0" destOrd="0" parTransId="{186CF840-E361-47D9-BF10-481AEA74BAC3}" sibTransId="{5E10EE0C-6287-4012-9640-1470277946AC}"/>
    <dgm:cxn modelId="{97814EA3-F21F-4A86-9B88-C3D2A6A7DAC1}" type="presOf" srcId="{883E2CD8-5371-4915-8043-9D00D81D755A}" destId="{1C88C259-A29F-4575-9474-A2BD8C3F73E5}" srcOrd="0" destOrd="0" presId="urn:microsoft.com/office/officeart/2005/8/layout/list1"/>
    <dgm:cxn modelId="{2796BBC8-C183-4BD2-9803-1B1F8C25A8C6}" srcId="{883E2CD8-5371-4915-8043-9D00D81D755A}" destId="{827D2CC4-8D86-4A65-8580-96CE69E3BE3D}" srcOrd="3" destOrd="0" parTransId="{BCDCCC60-4432-4488-BCF2-15D45B32DE1D}" sibTransId="{F2B7829D-6807-4F97-A497-B2B7129AE415}"/>
    <dgm:cxn modelId="{2DAFD46B-956B-4494-88ED-0555B6D7F79B}" srcId="{883E2CD8-5371-4915-8043-9D00D81D755A}" destId="{CF694B4A-5739-4690-A5AF-0E24AFD1D1B5}" srcOrd="4" destOrd="0" parTransId="{5FCECA3D-9B72-4398-BED6-C70F92B67FD0}" sibTransId="{23BD28C8-43FA-4C43-B890-8E9B2FC22E49}"/>
    <dgm:cxn modelId="{637D48C0-BAC9-49DF-8BA3-B9DC72F9B50E}" srcId="{883E2CD8-5371-4915-8043-9D00D81D755A}" destId="{1B39C852-692B-46FB-B78F-823C7EF179FB}" srcOrd="5" destOrd="0" parTransId="{22050CCA-06F0-4363-A1AA-ECAA98F2594E}" sibTransId="{842EDE83-B26A-45EC-98CE-275ECCAE3C0B}"/>
    <dgm:cxn modelId="{DC8064DE-2037-4440-8F72-40AEF446CEBF}" type="presOf" srcId="{CF694B4A-5739-4690-A5AF-0E24AFD1D1B5}" destId="{86950E6E-5DFE-4E5D-B4F1-579D024CE461}" srcOrd="0" destOrd="4" presId="urn:microsoft.com/office/officeart/2005/8/layout/list1"/>
    <dgm:cxn modelId="{16029F6F-D009-406F-94B6-2A9FBE5EAD48}" type="presOf" srcId="{1B39C852-692B-46FB-B78F-823C7EF179FB}" destId="{86950E6E-5DFE-4E5D-B4F1-579D024CE461}" srcOrd="0" destOrd="5" presId="urn:microsoft.com/office/officeart/2005/8/layout/list1"/>
    <dgm:cxn modelId="{F9C4E9FD-2070-4AF2-8156-6C6F9BC8F9C8}" type="presParOf" srcId="{35F41CC7-CF81-43FB-8C28-AB4FEE9E24FD}" destId="{5E7B9DA0-EC1A-4708-B568-4287EE33C19F}" srcOrd="0" destOrd="0" presId="urn:microsoft.com/office/officeart/2005/8/layout/list1"/>
    <dgm:cxn modelId="{D207B28C-BB87-422F-95A5-5201E8C8AE1A}" type="presParOf" srcId="{5E7B9DA0-EC1A-4708-B568-4287EE33C19F}" destId="{1C88C259-A29F-4575-9474-A2BD8C3F73E5}" srcOrd="0" destOrd="0" presId="urn:microsoft.com/office/officeart/2005/8/layout/list1"/>
    <dgm:cxn modelId="{912C17BB-10C5-480E-8442-A6C094FBB73F}" type="presParOf" srcId="{5E7B9DA0-EC1A-4708-B568-4287EE33C19F}" destId="{37B38233-503E-41C1-AA4E-0BE2ABC3BB2D}" srcOrd="1" destOrd="0" presId="urn:microsoft.com/office/officeart/2005/8/layout/list1"/>
    <dgm:cxn modelId="{91DB82DE-4328-49BF-85FF-610AFEF82216}" type="presParOf" srcId="{35F41CC7-CF81-43FB-8C28-AB4FEE9E24FD}" destId="{AA313865-47C6-491A-94D7-1C3F23AE5D51}" srcOrd="1" destOrd="0" presId="urn:microsoft.com/office/officeart/2005/8/layout/list1"/>
    <dgm:cxn modelId="{16A81769-4CA6-4C3E-A645-E58E7CB1FFFC}" type="presParOf" srcId="{35F41CC7-CF81-43FB-8C28-AB4FEE9E24FD}" destId="{86950E6E-5DFE-4E5D-B4F1-579D024CE461}"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7E2A08-9C8C-4644-99C3-AF216CD67FE8}">
      <dsp:nvSpPr>
        <dsp:cNvPr id="0" name=""/>
        <dsp:cNvSpPr/>
      </dsp:nvSpPr>
      <dsp:spPr>
        <a:xfrm>
          <a:off x="2895595" y="0"/>
          <a:ext cx="4754880" cy="2667000"/>
        </a:xfrm>
        <a:prstGeom prst="rightArrow">
          <a:avLst>
            <a:gd name="adj1" fmla="val 75000"/>
            <a:gd name="adj2" fmla="val 50000"/>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latin typeface="Arial" charset="0"/>
              <a:ea typeface="ＭＳ Ｐゴシック" pitchFamily="-107" charset="-128"/>
            </a:rPr>
            <a:t>More conservative GAAP approach for tax loss contingencies should apply for statutory accounting</a:t>
          </a:r>
          <a:endParaRPr lang="en-US" sz="1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smtClean="0">
              <a:latin typeface="Arial" charset="0"/>
              <a:ea typeface="ＭＳ Ｐゴシック" pitchFamily="-107" charset="-128"/>
            </a:rPr>
            <a:t>Admitted deferred tax assets could mask the financial condition of a “weak” company</a:t>
          </a:r>
          <a:endParaRPr lang="en-US" sz="1800" kern="1200" dirty="0"/>
        </a:p>
      </dsp:txBody>
      <dsp:txXfrm>
        <a:off x="2895595" y="0"/>
        <a:ext cx="4754880" cy="2667000"/>
      </dsp:txXfrm>
    </dsp:sp>
    <dsp:sp modelId="{B70DF24D-7A94-4E81-B993-928BA882836B}">
      <dsp:nvSpPr>
        <dsp:cNvPr id="0" name=""/>
        <dsp:cNvSpPr/>
      </dsp:nvSpPr>
      <dsp:spPr>
        <a:xfrm>
          <a:off x="274324" y="0"/>
          <a:ext cx="2621270" cy="266700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dirty="0" smtClean="0"/>
            <a:t>Regulatory concerns</a:t>
          </a:r>
          <a:endParaRPr lang="en-US" sz="2400" b="1" kern="1200" dirty="0"/>
        </a:p>
      </dsp:txBody>
      <dsp:txXfrm>
        <a:off x="274324" y="0"/>
        <a:ext cx="2621270" cy="266700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7A60E63-7F94-4A01-B1CF-24BE29808FAA}">
      <dsp:nvSpPr>
        <dsp:cNvPr id="0" name=""/>
        <dsp:cNvSpPr/>
      </dsp:nvSpPr>
      <dsp:spPr>
        <a:xfrm>
          <a:off x="744" y="145603"/>
          <a:ext cx="2902148" cy="174128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en-US" sz="2500" kern="1200" dirty="0" smtClean="0"/>
            <a:t>More conservative</a:t>
          </a:r>
          <a:endParaRPr lang="en-US" sz="2500" kern="1200" dirty="0"/>
        </a:p>
        <a:p>
          <a:pPr marL="228600" lvl="1" indent="-228600" algn="l" defTabSz="889000">
            <a:lnSpc>
              <a:spcPct val="90000"/>
            </a:lnSpc>
            <a:spcBef>
              <a:spcPct val="0"/>
            </a:spcBef>
            <a:spcAft>
              <a:spcPct val="15000"/>
            </a:spcAft>
            <a:buChar char="••"/>
          </a:pPr>
          <a:r>
            <a:rPr lang="en-US" sz="2000" kern="1200" dirty="0" smtClean="0"/>
            <a:t>Addresses regulator concerns</a:t>
          </a:r>
          <a:endParaRPr lang="en-US" sz="2000" kern="1200" dirty="0"/>
        </a:p>
      </dsp:txBody>
      <dsp:txXfrm>
        <a:off x="744" y="145603"/>
        <a:ext cx="2902148" cy="1741289"/>
      </dsp:txXfrm>
    </dsp:sp>
    <dsp:sp modelId="{80D5EC42-E46F-419B-B4FD-55D131A1F630}">
      <dsp:nvSpPr>
        <dsp:cNvPr id="0" name=""/>
        <dsp:cNvSpPr/>
      </dsp:nvSpPr>
      <dsp:spPr>
        <a:xfrm>
          <a:off x="3193107" y="145603"/>
          <a:ext cx="2902148" cy="174128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en-US" sz="2500" kern="1200" dirty="0" smtClean="0"/>
            <a:t>Less complex than FIN 48</a:t>
          </a:r>
        </a:p>
        <a:p>
          <a:pPr marL="228600" lvl="1" indent="-228600" algn="l" defTabSz="889000">
            <a:lnSpc>
              <a:spcPct val="90000"/>
            </a:lnSpc>
            <a:spcBef>
              <a:spcPct val="0"/>
            </a:spcBef>
            <a:spcAft>
              <a:spcPct val="15000"/>
            </a:spcAft>
            <a:buChar char="••"/>
          </a:pPr>
          <a:r>
            <a:rPr lang="en-US" sz="2000" kern="1200" dirty="0" smtClean="0"/>
            <a:t>Addresses Industry concerns</a:t>
          </a:r>
        </a:p>
      </dsp:txBody>
      <dsp:txXfrm>
        <a:off x="3193107" y="145603"/>
        <a:ext cx="2902148" cy="1741289"/>
      </dsp:txXfrm>
    </dsp:sp>
    <dsp:sp modelId="{E24CD0F5-5098-4203-99BA-E91E4920DA4B}">
      <dsp:nvSpPr>
        <dsp:cNvPr id="0" name=""/>
        <dsp:cNvSpPr/>
      </dsp:nvSpPr>
      <dsp:spPr>
        <a:xfrm>
          <a:off x="1596925" y="2177107"/>
          <a:ext cx="2902148" cy="174128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en-US" sz="2500" kern="1200" dirty="0" smtClean="0"/>
            <a:t>Based on familiar SSAP 5 framework</a:t>
          </a:r>
        </a:p>
        <a:p>
          <a:pPr marL="228600" lvl="1" indent="-228600" algn="l" defTabSz="889000">
            <a:lnSpc>
              <a:spcPct val="90000"/>
            </a:lnSpc>
            <a:spcBef>
              <a:spcPct val="0"/>
            </a:spcBef>
            <a:spcAft>
              <a:spcPct val="15000"/>
            </a:spcAft>
            <a:buChar char="••"/>
          </a:pPr>
          <a:r>
            <a:rPr lang="en-US" sz="2000" kern="1200" dirty="0" smtClean="0"/>
            <a:t>Helps non-GAAP filers</a:t>
          </a:r>
        </a:p>
      </dsp:txBody>
      <dsp:txXfrm>
        <a:off x="1596925" y="2177107"/>
        <a:ext cx="2902148" cy="174128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0E3220-DCCC-4C55-8CCE-6893FFBD45BD}">
      <dsp:nvSpPr>
        <dsp:cNvPr id="0" name=""/>
        <dsp:cNvSpPr/>
      </dsp:nvSpPr>
      <dsp:spPr>
        <a:xfrm>
          <a:off x="0" y="0"/>
          <a:ext cx="8001000" cy="14576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SSAP 101 specifically rejects adoption of FIN 48 and some of its complexity but adds conservative aspects of FIN 48 to the existing SSAP 5 liability framework</a:t>
          </a:r>
          <a:endParaRPr lang="en-US" sz="2400" kern="1200" dirty="0"/>
        </a:p>
      </dsp:txBody>
      <dsp:txXfrm>
        <a:off x="0" y="0"/>
        <a:ext cx="8001000" cy="1457692"/>
      </dsp:txXfrm>
    </dsp:sp>
    <dsp:sp modelId="{9166437E-D3E2-4C75-92A3-61849E3852AE}">
      <dsp:nvSpPr>
        <dsp:cNvPr id="0" name=""/>
        <dsp:cNvSpPr/>
      </dsp:nvSpPr>
      <dsp:spPr>
        <a:xfrm>
          <a:off x="0" y="1480554"/>
          <a:ext cx="8001000" cy="2786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3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t>No unit of account concept</a:t>
          </a:r>
          <a:endParaRPr lang="en-US" sz="2000" kern="1200" dirty="0"/>
        </a:p>
        <a:p>
          <a:pPr marL="171450" lvl="1" indent="-171450" algn="l" defTabSz="800100">
            <a:lnSpc>
              <a:spcPct val="150000"/>
            </a:lnSpc>
            <a:spcBef>
              <a:spcPct val="0"/>
            </a:spcBef>
            <a:spcAft>
              <a:spcPct val="20000"/>
            </a:spcAft>
            <a:buChar char="••"/>
          </a:pPr>
          <a:r>
            <a:rPr lang="en-US" sz="1800" kern="1200" dirty="0" smtClean="0"/>
            <a:t>Eliminates two-step recognition &amp; measurement process</a:t>
          </a:r>
          <a:endParaRPr lang="en-US" sz="1800" kern="1200" dirty="0"/>
        </a:p>
        <a:p>
          <a:pPr marL="171450" lvl="1" indent="-171450" algn="l" defTabSz="800100">
            <a:lnSpc>
              <a:spcPct val="150000"/>
            </a:lnSpc>
            <a:spcBef>
              <a:spcPct val="0"/>
            </a:spcBef>
            <a:spcAft>
              <a:spcPct val="20000"/>
            </a:spcAft>
            <a:buChar char="••"/>
          </a:pPr>
          <a:r>
            <a:rPr lang="en-US" sz="1800" kern="1200" dirty="0" smtClean="0"/>
            <a:t>Tax positions evaluated in aggregate (i.e. offsetting available)</a:t>
          </a:r>
        </a:p>
        <a:p>
          <a:pPr marL="171450" lvl="1" indent="-171450" algn="l" defTabSz="800100">
            <a:lnSpc>
              <a:spcPct val="150000"/>
            </a:lnSpc>
            <a:spcBef>
              <a:spcPct val="0"/>
            </a:spcBef>
            <a:spcAft>
              <a:spcPct val="20000"/>
            </a:spcAft>
            <a:buChar char="••"/>
          </a:pPr>
          <a:r>
            <a:rPr lang="en-US" sz="1800" kern="1200" dirty="0" smtClean="0"/>
            <a:t>Significantly reduced disclosures</a:t>
          </a:r>
        </a:p>
        <a:p>
          <a:pPr marL="171450" lvl="1" indent="-171450" algn="l" defTabSz="800100">
            <a:lnSpc>
              <a:spcPct val="150000"/>
            </a:lnSpc>
            <a:spcBef>
              <a:spcPct val="0"/>
            </a:spcBef>
            <a:spcAft>
              <a:spcPct val="20000"/>
            </a:spcAft>
            <a:buChar char="••"/>
          </a:pPr>
          <a:r>
            <a:rPr lang="en-US" sz="1800" kern="1200" dirty="0" smtClean="0"/>
            <a:t>All facts considered and full tax authority knowledge presumed</a:t>
          </a:r>
        </a:p>
        <a:p>
          <a:pPr marL="171450" lvl="1" indent="-171450" algn="l" defTabSz="800100">
            <a:lnSpc>
              <a:spcPct val="150000"/>
            </a:lnSpc>
            <a:spcBef>
              <a:spcPct val="0"/>
            </a:spcBef>
            <a:spcAft>
              <a:spcPct val="20000"/>
            </a:spcAft>
            <a:buChar char="••"/>
          </a:pPr>
          <a:r>
            <a:rPr lang="en-US" sz="1800" kern="1200" dirty="0" smtClean="0"/>
            <a:t>Maintains rule that timing items not grossed up until “event” has occurred</a:t>
          </a:r>
        </a:p>
        <a:p>
          <a:pPr marL="171450" lvl="1" indent="-171450" algn="l" defTabSz="800100">
            <a:lnSpc>
              <a:spcPct val="150000"/>
            </a:lnSpc>
            <a:spcBef>
              <a:spcPct val="0"/>
            </a:spcBef>
            <a:spcAft>
              <a:spcPct val="20000"/>
            </a:spcAft>
            <a:buChar char="••"/>
          </a:pPr>
          <a:r>
            <a:rPr lang="en-US" sz="1800" kern="1200" dirty="0" smtClean="0"/>
            <a:t>Applies to federal and foreign income tax only (not state income taxes) </a:t>
          </a:r>
        </a:p>
      </dsp:txBody>
      <dsp:txXfrm>
        <a:off x="0" y="1480554"/>
        <a:ext cx="8001000" cy="278664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B05325-0533-42DC-8040-7576B906F8BD}">
      <dsp:nvSpPr>
        <dsp:cNvPr id="0" name=""/>
        <dsp:cNvSpPr/>
      </dsp:nvSpPr>
      <dsp:spPr>
        <a:xfrm>
          <a:off x="0" y="0"/>
          <a:ext cx="7315200" cy="4495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t>A tax benefit is recognized with an offsetting liability recorded if the tax loss contingency is “more likely than not” and can be reasonably estimated</a:t>
          </a:r>
          <a:endParaRPr lang="en-US" sz="2000" b="1" kern="1200" dirty="0"/>
        </a:p>
      </dsp:txBody>
      <dsp:txXfrm>
        <a:off x="0" y="0"/>
        <a:ext cx="7315200" cy="1348740"/>
      </dsp:txXfrm>
    </dsp:sp>
    <dsp:sp modelId="{78F48315-C0FD-4988-821F-99986A0AF755}">
      <dsp:nvSpPr>
        <dsp:cNvPr id="0" name=""/>
        <dsp:cNvSpPr/>
      </dsp:nvSpPr>
      <dsp:spPr>
        <a:xfrm>
          <a:off x="835454" y="3607454"/>
          <a:ext cx="5852160" cy="8015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smtClean="0"/>
            <a:t>If loss contingency greater than 50% of the tax benefit, record 100% liability</a:t>
          </a:r>
        </a:p>
      </dsp:txBody>
      <dsp:txXfrm>
        <a:off x="835454" y="3607454"/>
        <a:ext cx="5852160" cy="801551"/>
      </dsp:txXfrm>
    </dsp:sp>
    <dsp:sp modelId="{C07232F0-CC1D-4E4B-B312-B43242F3D030}">
      <dsp:nvSpPr>
        <dsp:cNvPr id="0" name=""/>
        <dsp:cNvSpPr/>
      </dsp:nvSpPr>
      <dsp:spPr>
        <a:xfrm>
          <a:off x="838204" y="1447799"/>
          <a:ext cx="5852160" cy="7170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smtClean="0"/>
            <a:t>If loss contingency not MLTN (i.e., MLTN will have no adjustment), no liability required</a:t>
          </a:r>
          <a:endParaRPr lang="en-US" sz="2000" kern="1200" dirty="0"/>
        </a:p>
      </dsp:txBody>
      <dsp:txXfrm>
        <a:off x="838204" y="1447799"/>
        <a:ext cx="5852160" cy="717033"/>
      </dsp:txXfrm>
    </dsp:sp>
    <dsp:sp modelId="{153516E6-52EC-4694-877F-00F5BCB601FF}">
      <dsp:nvSpPr>
        <dsp:cNvPr id="0" name=""/>
        <dsp:cNvSpPr/>
      </dsp:nvSpPr>
      <dsp:spPr>
        <a:xfrm>
          <a:off x="838204" y="2514598"/>
          <a:ext cx="5852160" cy="8517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kern="1200" dirty="0" smtClean="0"/>
            <a:t>If loss contingency less than 50% of the tax benefit, record “best estimate” liability</a:t>
          </a:r>
        </a:p>
      </dsp:txBody>
      <dsp:txXfrm>
        <a:off x="838204" y="2514598"/>
        <a:ext cx="5852160" cy="85171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87" tIns="46244" rIns="92487" bIns="46244" numCol="1" anchor="t" anchorCtr="0" compatLnSpc="1">
            <a:prstTxWarp prst="textNoShape">
              <a:avLst/>
            </a:prstTxWarp>
          </a:bodyPr>
          <a:lstStyle>
            <a:lvl1pPr eaLnBrk="0" hangingPunct="0">
              <a:defRPr sz="1200"/>
            </a:lvl1pPr>
          </a:lstStyle>
          <a:p>
            <a:endParaRPr lang="en-US" dirty="0"/>
          </a:p>
        </p:txBody>
      </p:sp>
      <p:sp>
        <p:nvSpPr>
          <p:cNvPr id="35843" name="Rectangle 3"/>
          <p:cNvSpPr>
            <a:spLocks noGrp="1" noChangeArrowheads="1"/>
          </p:cNvSpPr>
          <p:nvPr>
            <p:ph type="dt" sz="quarter" idx="1"/>
          </p:nvPr>
        </p:nvSpPr>
        <p:spPr bwMode="auto">
          <a:xfrm>
            <a:off x="3936768" y="0"/>
            <a:ext cx="3011699" cy="461804"/>
          </a:xfrm>
          <a:prstGeom prst="rect">
            <a:avLst/>
          </a:prstGeom>
          <a:noFill/>
          <a:ln w="9525">
            <a:noFill/>
            <a:miter lim="800000"/>
            <a:headEnd/>
            <a:tailEnd/>
          </a:ln>
          <a:effectLst/>
        </p:spPr>
        <p:txBody>
          <a:bodyPr vert="horz" wrap="square" lIns="92487" tIns="46244" rIns="92487" bIns="46244" numCol="1" anchor="t" anchorCtr="0" compatLnSpc="1">
            <a:prstTxWarp prst="textNoShape">
              <a:avLst/>
            </a:prstTxWarp>
          </a:bodyPr>
          <a:lstStyle>
            <a:lvl1pPr algn="r" eaLnBrk="0" hangingPunct="0">
              <a:defRPr sz="1200"/>
            </a:lvl1pPr>
          </a:lstStyle>
          <a:p>
            <a:fld id="{52951047-A71F-4714-89D5-22C5B78E08DD}" type="datetime1">
              <a:rPr lang="en-US"/>
              <a:pPr/>
              <a:t>5/2/2012</a:t>
            </a:fld>
            <a:endParaRPr lang="en-US" dirty="0"/>
          </a:p>
        </p:txBody>
      </p:sp>
      <p:sp>
        <p:nvSpPr>
          <p:cNvPr id="35844" name="Rectangle 4"/>
          <p:cNvSpPr>
            <a:spLocks noGrp="1" noChangeArrowheads="1"/>
          </p:cNvSpPr>
          <p:nvPr>
            <p:ph type="ftr" sz="quarter" idx="2"/>
          </p:nvPr>
        </p:nvSpPr>
        <p:spPr bwMode="auto">
          <a:xfrm>
            <a:off x="0" y="8772669"/>
            <a:ext cx="3011699" cy="461804"/>
          </a:xfrm>
          <a:prstGeom prst="rect">
            <a:avLst/>
          </a:prstGeom>
          <a:noFill/>
          <a:ln w="9525">
            <a:noFill/>
            <a:miter lim="800000"/>
            <a:headEnd/>
            <a:tailEnd/>
          </a:ln>
          <a:effectLst/>
        </p:spPr>
        <p:txBody>
          <a:bodyPr vert="horz" wrap="square" lIns="92487" tIns="46244" rIns="92487" bIns="46244" numCol="1" anchor="b" anchorCtr="0" compatLnSpc="1">
            <a:prstTxWarp prst="textNoShape">
              <a:avLst/>
            </a:prstTxWarp>
          </a:bodyPr>
          <a:lstStyle>
            <a:lvl1pPr eaLnBrk="0" hangingPunct="0">
              <a:defRPr sz="1200"/>
            </a:lvl1pPr>
          </a:lstStyle>
          <a:p>
            <a:endParaRPr lang="en-US" dirty="0"/>
          </a:p>
        </p:txBody>
      </p:sp>
      <p:sp>
        <p:nvSpPr>
          <p:cNvPr id="35845" name="Rectangle 5"/>
          <p:cNvSpPr>
            <a:spLocks noGrp="1" noChangeArrowheads="1"/>
          </p:cNvSpPr>
          <p:nvPr>
            <p:ph type="sldNum" sz="quarter" idx="3"/>
          </p:nvPr>
        </p:nvSpPr>
        <p:spPr bwMode="auto">
          <a:xfrm>
            <a:off x="3936768" y="8772669"/>
            <a:ext cx="3011699" cy="461804"/>
          </a:xfrm>
          <a:prstGeom prst="rect">
            <a:avLst/>
          </a:prstGeom>
          <a:noFill/>
          <a:ln w="9525">
            <a:noFill/>
            <a:miter lim="800000"/>
            <a:headEnd/>
            <a:tailEnd/>
          </a:ln>
          <a:effectLst/>
        </p:spPr>
        <p:txBody>
          <a:bodyPr vert="horz" wrap="square" lIns="92487" tIns="46244" rIns="92487" bIns="46244" numCol="1" anchor="b" anchorCtr="0" compatLnSpc="1">
            <a:prstTxWarp prst="textNoShape">
              <a:avLst/>
            </a:prstTxWarp>
          </a:bodyPr>
          <a:lstStyle>
            <a:lvl1pPr algn="r" eaLnBrk="0" hangingPunct="0">
              <a:defRPr sz="1200"/>
            </a:lvl1pPr>
          </a:lstStyle>
          <a:p>
            <a:fld id="{3C3FF6A5-F7DC-42C4-977C-50889DA050DE}"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87" tIns="46244" rIns="92487" bIns="46244" rtlCol="0"/>
          <a:lstStyle>
            <a:lvl1pPr algn="l">
              <a:defRPr sz="1200"/>
            </a:lvl1pPr>
          </a:lstStyle>
          <a:p>
            <a:endParaRPr lang="en-US" dirty="0"/>
          </a:p>
        </p:txBody>
      </p:sp>
      <p:sp>
        <p:nvSpPr>
          <p:cNvPr id="3" name="Date Placeholder 2"/>
          <p:cNvSpPr>
            <a:spLocks noGrp="1"/>
          </p:cNvSpPr>
          <p:nvPr>
            <p:ph type="dt" idx="1"/>
          </p:nvPr>
        </p:nvSpPr>
        <p:spPr>
          <a:xfrm>
            <a:off x="3936768" y="0"/>
            <a:ext cx="3011699" cy="461804"/>
          </a:xfrm>
          <a:prstGeom prst="rect">
            <a:avLst/>
          </a:prstGeom>
        </p:spPr>
        <p:txBody>
          <a:bodyPr vert="horz" lIns="92487" tIns="46244" rIns="92487" bIns="46244" rtlCol="0"/>
          <a:lstStyle>
            <a:lvl1pPr algn="r">
              <a:defRPr sz="1200"/>
            </a:lvl1pPr>
          </a:lstStyle>
          <a:p>
            <a:fld id="{E5D0F3B3-1B6D-4C1B-930E-9E547EA7D431}" type="datetimeFigureOut">
              <a:rPr lang="en-US" smtClean="0"/>
              <a:pPr/>
              <a:t>5/2/2012</a:t>
            </a:fld>
            <a:endParaRPr lang="en-US" dirty="0"/>
          </a:p>
        </p:txBody>
      </p:sp>
      <p:sp>
        <p:nvSpPr>
          <p:cNvPr id="4" name="Slide Image Placeholder 3"/>
          <p:cNvSpPr>
            <a:spLocks noGrp="1" noRot="1" noChangeAspect="1"/>
          </p:cNvSpPr>
          <p:nvPr>
            <p:ph type="sldImg" idx="2"/>
          </p:nvPr>
        </p:nvSpPr>
        <p:spPr>
          <a:xfrm>
            <a:off x="1166813" y="692150"/>
            <a:ext cx="4616450" cy="3463925"/>
          </a:xfrm>
          <a:prstGeom prst="rect">
            <a:avLst/>
          </a:prstGeom>
          <a:noFill/>
          <a:ln w="12700">
            <a:solidFill>
              <a:prstClr val="black"/>
            </a:solidFill>
          </a:ln>
        </p:spPr>
        <p:txBody>
          <a:bodyPr vert="horz" lIns="92487" tIns="46244" rIns="92487" bIns="46244" rtlCol="0" anchor="ctr"/>
          <a:lstStyle/>
          <a:p>
            <a:endParaRPr lang="en-US" dirty="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87" tIns="46244" rIns="92487" bIns="462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9"/>
            <a:ext cx="3011699" cy="461804"/>
          </a:xfrm>
          <a:prstGeom prst="rect">
            <a:avLst/>
          </a:prstGeom>
        </p:spPr>
        <p:txBody>
          <a:bodyPr vert="horz" lIns="92487" tIns="46244" rIns="92487" bIns="4624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1804"/>
          </a:xfrm>
          <a:prstGeom prst="rect">
            <a:avLst/>
          </a:prstGeom>
        </p:spPr>
        <p:txBody>
          <a:bodyPr vert="horz" lIns="92487" tIns="46244" rIns="92487" bIns="46244" rtlCol="0" anchor="b"/>
          <a:lstStyle>
            <a:lvl1pPr algn="r">
              <a:defRPr sz="1200"/>
            </a:lvl1pPr>
          </a:lstStyle>
          <a:p>
            <a:fld id="{88F3BDEE-3C90-4D17-A047-623AFB47602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F3BDEE-3C90-4D17-A047-623AFB476020}"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8F3BDEE-3C90-4D17-A047-623AFB476020}" type="slidenum">
              <a:rPr lang="en-US" smtClean="0"/>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bwMode="ltGray">
          <a:xfrm>
            <a:off x="152400" y="152400"/>
            <a:ext cx="8839200" cy="3581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5" name="Rectangle 4"/>
          <p:cNvSpPr/>
          <p:nvPr userDrawn="1"/>
        </p:nvSpPr>
        <p:spPr bwMode="blackWhite">
          <a:xfrm>
            <a:off x="152400" y="3886200"/>
            <a:ext cx="8839200" cy="283527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ctrTitle"/>
          </p:nvPr>
        </p:nvSpPr>
        <p:spPr>
          <a:xfrm>
            <a:off x="457200" y="990600"/>
            <a:ext cx="8229600" cy="2590799"/>
          </a:xfrm>
        </p:spPr>
        <p:txBody>
          <a:bodyPr/>
          <a:lstStyle>
            <a:lvl1pPr algn="l">
              <a:defRPr cap="all">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114800"/>
            <a:ext cx="5029200" cy="83820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Date Placeholder 3"/>
          <p:cNvSpPr>
            <a:spLocks noGrp="1"/>
          </p:cNvSpPr>
          <p:nvPr>
            <p:ph type="dt" sz="half" idx="10"/>
          </p:nvPr>
        </p:nvSpPr>
        <p:spPr/>
        <p:txBody>
          <a:bodyPr/>
          <a:lstStyle>
            <a:lvl1pPr>
              <a:defRPr/>
            </a:lvl1pPr>
          </a:lstStyle>
          <a:p>
            <a:fld id="{96F76928-B1E9-4640-AC35-1A2EDB784827}" type="datetime1">
              <a:rPr lang="en-US" smtClean="0"/>
              <a:pPr/>
              <a:t>5/2/2012</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B12F22F3-E019-4710-A405-F75426F59D99}"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p:cNvSpPr/>
          <p:nvPr userDrawn="1"/>
        </p:nvSpPr>
        <p:spPr bwMode="ltGray">
          <a:xfrm>
            <a:off x="152400" y="152400"/>
            <a:ext cx="7543800" cy="13017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5" name="Picture 7" descr="nwFR_4c.gif"/>
          <p:cNvPicPr>
            <a:picLocks noChangeAspect="1"/>
          </p:cNvPicPr>
          <p:nvPr userDrawn="1"/>
        </p:nvPicPr>
        <p:blipFill>
          <a:blip r:embed="rId2"/>
          <a:srcRect/>
          <a:stretch>
            <a:fillRect/>
          </a:stretch>
        </p:blipFill>
        <p:spPr bwMode="auto">
          <a:xfrm>
            <a:off x="7848600" y="152400"/>
            <a:ext cx="1143000" cy="1301750"/>
          </a:xfrm>
          <a:prstGeom prst="rect">
            <a:avLst/>
          </a:prstGeom>
          <a:noFill/>
          <a:ln w="9525">
            <a:noFill/>
            <a:miter lim="800000"/>
            <a:headEnd/>
            <a:tailEnd/>
          </a:ln>
        </p:spPr>
      </p:pic>
      <p:sp>
        <p:nvSpPr>
          <p:cNvPr id="6" name="Rectangle 5"/>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530B3441-F815-4743-B065-607734F4941F}" type="datetime1">
              <a:rPr lang="en-US" smtClean="0"/>
              <a:pPr/>
              <a:t>5/2/2012</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C1F379E6-F472-4C5E-89EB-CE80EFA021F1}"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userDrawn="1"/>
        </p:nvSpPr>
        <p:spPr bwMode="ltGray">
          <a:xfrm>
            <a:off x="6629400" y="152400"/>
            <a:ext cx="2362200" cy="3886200"/>
          </a:xfrm>
          <a:prstGeom prst="rect">
            <a:avLst/>
          </a:prstGeom>
          <a:solidFill>
            <a:srgbClr val="BAB4A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5" name="Picture 7" descr="nwFR_4c.gif"/>
          <p:cNvPicPr>
            <a:picLocks noChangeAspect="1"/>
          </p:cNvPicPr>
          <p:nvPr userDrawn="1"/>
        </p:nvPicPr>
        <p:blipFill>
          <a:blip r:embed="rId2"/>
          <a:srcRect/>
          <a:stretch>
            <a:fillRect/>
          </a:stretch>
        </p:blipFill>
        <p:spPr bwMode="auto">
          <a:xfrm>
            <a:off x="6629400" y="4173538"/>
            <a:ext cx="2362200" cy="2074862"/>
          </a:xfrm>
          <a:prstGeom prst="rect">
            <a:avLst/>
          </a:prstGeom>
          <a:noFill/>
          <a:ln w="9525">
            <a:noFill/>
            <a:miter lim="800000"/>
            <a:headEnd/>
            <a:tailEnd/>
          </a:ln>
        </p:spPr>
      </p:pic>
      <p:sp>
        <p:nvSpPr>
          <p:cNvPr id="6" name="Rectangle 5"/>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Vertical Title 1"/>
          <p:cNvSpPr>
            <a:spLocks noGrp="1"/>
          </p:cNvSpPr>
          <p:nvPr>
            <p:ph type="title" orient="vert"/>
          </p:nvPr>
        </p:nvSpPr>
        <p:spPr>
          <a:xfrm>
            <a:off x="6629400" y="274639"/>
            <a:ext cx="2057400" cy="361156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9CF1E0A8-1FFE-4980-8D57-8770468FA2EA}" type="datetime1">
              <a:rPr lang="en-US" smtClean="0"/>
              <a:pPr/>
              <a:t>5/2/2012</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B3645DC9-2163-497D-A68E-E937BA9094C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bwMode="ltGray">
          <a:xfrm>
            <a:off x="152400" y="152400"/>
            <a:ext cx="8686800" cy="13017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6" name="Rectangle 5"/>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a:xfrm>
            <a:off x="304800" y="274638"/>
            <a:ext cx="8335818" cy="1143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0"/>
          </p:nvPr>
        </p:nvSpPr>
        <p:spPr/>
        <p:txBody>
          <a:bodyPr/>
          <a:lstStyle>
            <a:lvl1pPr>
              <a:defRPr/>
            </a:lvl1pPr>
          </a:lstStyle>
          <a:p>
            <a:fld id="{A154E5C4-671C-4B83-BDF5-41C12BFBB848}" type="datetime1">
              <a:rPr lang="en-US" smtClean="0"/>
              <a:pPr/>
              <a:t>5/2/2012</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4740EC56-3589-40BE-B687-C9B9BAEDE1AF}"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userDrawn="1"/>
        </p:nvSpPr>
        <p:spPr bwMode="blackWhite">
          <a:xfrm>
            <a:off x="152400" y="152400"/>
            <a:ext cx="5562600" cy="3581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5" name="Rectangle 4"/>
          <p:cNvSpPr/>
          <p:nvPr userDrawn="1"/>
        </p:nvSpPr>
        <p:spPr bwMode="ltGray">
          <a:xfrm>
            <a:off x="152400" y="3886200"/>
            <a:ext cx="8839200" cy="283527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6" name="Picture 8" descr="nwFR_4c.gif"/>
          <p:cNvPicPr>
            <a:picLocks noChangeAspect="1"/>
          </p:cNvPicPr>
          <p:nvPr userDrawn="1"/>
        </p:nvPicPr>
        <p:blipFill>
          <a:blip r:embed="rId2"/>
          <a:srcRect/>
          <a:stretch>
            <a:fillRect/>
          </a:stretch>
        </p:blipFill>
        <p:spPr bwMode="auto">
          <a:xfrm>
            <a:off x="5845175" y="152400"/>
            <a:ext cx="3146425" cy="3581400"/>
          </a:xfrm>
          <a:prstGeom prst="rect">
            <a:avLst/>
          </a:prstGeom>
          <a:noFill/>
          <a:ln w="9525">
            <a:noFill/>
            <a:miter lim="800000"/>
            <a:headEnd/>
            <a:tailEnd/>
          </a:ln>
        </p:spPr>
      </p:pic>
      <p:sp>
        <p:nvSpPr>
          <p:cNvPr id="2" name="Title 1"/>
          <p:cNvSpPr>
            <a:spLocks noGrp="1"/>
          </p:cNvSpPr>
          <p:nvPr>
            <p:ph type="title"/>
          </p:nvPr>
        </p:nvSpPr>
        <p:spPr>
          <a:xfrm>
            <a:off x="457201" y="4191000"/>
            <a:ext cx="5029200" cy="15779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1" y="2906713"/>
            <a:ext cx="5029200" cy="598487"/>
          </a:xfrm>
        </p:spPr>
        <p:txBody>
          <a:bodyPr anchor="b"/>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Date Placeholder 3"/>
          <p:cNvSpPr>
            <a:spLocks noGrp="1"/>
          </p:cNvSpPr>
          <p:nvPr>
            <p:ph type="dt" sz="half" idx="10"/>
          </p:nvPr>
        </p:nvSpPr>
        <p:spPr/>
        <p:txBody>
          <a:bodyPr/>
          <a:lstStyle>
            <a:lvl1pPr>
              <a:defRPr/>
            </a:lvl1pPr>
          </a:lstStyle>
          <a:p>
            <a:fld id="{1FD74764-B4F8-4842-9E75-D6255F615179}" type="datetime1">
              <a:rPr lang="en-US" smtClean="0"/>
              <a:pPr/>
              <a:t>5/2/2012</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a:xfrm>
            <a:off x="6858000" y="6356350"/>
            <a:ext cx="2133600" cy="365125"/>
          </a:xfrm>
        </p:spPr>
        <p:txBody>
          <a:bodyPr/>
          <a:lstStyle>
            <a:lvl1pPr>
              <a:defRPr>
                <a:solidFill>
                  <a:srgbClr val="FFFFFF"/>
                </a:solidFill>
              </a:defRPr>
            </a:lvl1pPr>
          </a:lstStyle>
          <a:p>
            <a:fld id="{1F1120A9-0E31-4858-9FF2-3BFC0752BC30}"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bwMode="ltGray">
          <a:xfrm>
            <a:off x="152400" y="152400"/>
            <a:ext cx="7543800" cy="13017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6" name="Picture 7" descr="nwFR_4c.gif"/>
          <p:cNvPicPr>
            <a:picLocks noChangeAspect="1"/>
          </p:cNvPicPr>
          <p:nvPr userDrawn="1"/>
        </p:nvPicPr>
        <p:blipFill>
          <a:blip r:embed="rId2"/>
          <a:srcRect/>
          <a:stretch>
            <a:fillRect/>
          </a:stretch>
        </p:blipFill>
        <p:spPr bwMode="auto">
          <a:xfrm>
            <a:off x="7848600" y="152400"/>
            <a:ext cx="1143000" cy="1301750"/>
          </a:xfrm>
          <a:prstGeom prst="rect">
            <a:avLst/>
          </a:prstGeom>
          <a:noFill/>
          <a:ln w="9525">
            <a:noFill/>
            <a:miter lim="800000"/>
            <a:headEnd/>
            <a:tailEnd/>
          </a:ln>
        </p:spPr>
      </p:pic>
      <p:sp>
        <p:nvSpPr>
          <p:cNvPr id="7" name="Rectangle 6"/>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fld id="{1F22B78B-CCA7-47F3-A634-2FEEF9179CDD}" type="datetime1">
              <a:rPr lang="en-US" smtClean="0"/>
              <a:pPr/>
              <a:t>5/2/2012</a:t>
            </a:fld>
            <a:endParaRPr lang="en-US" dirty="0"/>
          </a:p>
        </p:txBody>
      </p:sp>
      <p:sp>
        <p:nvSpPr>
          <p:cNvPr id="9" name="Footer Placeholder 5"/>
          <p:cNvSpPr>
            <a:spLocks noGrp="1"/>
          </p:cNvSpPr>
          <p:nvPr>
            <p:ph type="ftr" sz="quarter" idx="11"/>
          </p:nvPr>
        </p:nvSpPr>
        <p:spPr/>
        <p:txBody>
          <a:bodyPr/>
          <a:lstStyle>
            <a:lvl1pPr>
              <a:defRPr/>
            </a:lvl1pPr>
          </a:lstStyle>
          <a:p>
            <a:endParaRPr lang="en-US" dirty="0"/>
          </a:p>
        </p:txBody>
      </p:sp>
      <p:sp>
        <p:nvSpPr>
          <p:cNvPr id="10" name="Slide Number Placeholder 6"/>
          <p:cNvSpPr>
            <a:spLocks noGrp="1"/>
          </p:cNvSpPr>
          <p:nvPr>
            <p:ph type="sldNum" sz="quarter" idx="12"/>
          </p:nvPr>
        </p:nvSpPr>
        <p:spPr/>
        <p:txBody>
          <a:bodyPr/>
          <a:lstStyle>
            <a:lvl1pPr>
              <a:defRPr/>
            </a:lvl1pPr>
          </a:lstStyle>
          <a:p>
            <a:fld id="{A3D8BDBF-7A21-4D29-BC27-8A91CA14331B}"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userDrawn="1"/>
        </p:nvSpPr>
        <p:spPr bwMode="ltGray">
          <a:xfrm>
            <a:off x="152400" y="152400"/>
            <a:ext cx="7543800" cy="13017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8" name="Picture 7" descr="nwFR_4c.gif"/>
          <p:cNvPicPr>
            <a:picLocks noChangeAspect="1"/>
          </p:cNvPicPr>
          <p:nvPr userDrawn="1"/>
        </p:nvPicPr>
        <p:blipFill>
          <a:blip r:embed="rId2"/>
          <a:srcRect/>
          <a:stretch>
            <a:fillRect/>
          </a:stretch>
        </p:blipFill>
        <p:spPr bwMode="auto">
          <a:xfrm>
            <a:off x="7848600" y="152400"/>
            <a:ext cx="1143000" cy="1301750"/>
          </a:xfrm>
          <a:prstGeom prst="rect">
            <a:avLst/>
          </a:prstGeom>
          <a:noFill/>
          <a:ln w="9525">
            <a:noFill/>
            <a:miter lim="800000"/>
            <a:headEnd/>
            <a:tailEnd/>
          </a:ln>
        </p:spPr>
      </p:pic>
      <p:sp>
        <p:nvSpPr>
          <p:cNvPr id="9" name="Rectangle 8"/>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7526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9236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526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9236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6"/>
          <p:cNvSpPr>
            <a:spLocks noGrp="1"/>
          </p:cNvSpPr>
          <p:nvPr>
            <p:ph type="dt" sz="half" idx="10"/>
          </p:nvPr>
        </p:nvSpPr>
        <p:spPr/>
        <p:txBody>
          <a:bodyPr/>
          <a:lstStyle>
            <a:lvl1pPr>
              <a:defRPr/>
            </a:lvl1pPr>
          </a:lstStyle>
          <a:p>
            <a:fld id="{7201714B-A690-4102-BDEA-15E2B4FDFF8D}" type="datetime1">
              <a:rPr lang="en-US" smtClean="0"/>
              <a:pPr/>
              <a:t>5/2/2012</a:t>
            </a:fld>
            <a:endParaRPr lang="en-US" dirty="0"/>
          </a:p>
        </p:txBody>
      </p:sp>
      <p:sp>
        <p:nvSpPr>
          <p:cNvPr id="11" name="Footer Placeholder 7"/>
          <p:cNvSpPr>
            <a:spLocks noGrp="1"/>
          </p:cNvSpPr>
          <p:nvPr>
            <p:ph type="ftr" sz="quarter" idx="11"/>
          </p:nvPr>
        </p:nvSpPr>
        <p:spPr/>
        <p:txBody>
          <a:bodyPr/>
          <a:lstStyle>
            <a:lvl1pPr>
              <a:defRPr/>
            </a:lvl1pPr>
          </a:lstStyle>
          <a:p>
            <a:endParaRPr lang="en-US" dirty="0"/>
          </a:p>
        </p:txBody>
      </p:sp>
      <p:sp>
        <p:nvSpPr>
          <p:cNvPr id="12" name="Slide Number Placeholder 8"/>
          <p:cNvSpPr>
            <a:spLocks noGrp="1"/>
          </p:cNvSpPr>
          <p:nvPr>
            <p:ph type="sldNum" sz="quarter" idx="12"/>
          </p:nvPr>
        </p:nvSpPr>
        <p:spPr/>
        <p:txBody>
          <a:bodyPr/>
          <a:lstStyle>
            <a:lvl1pPr>
              <a:defRPr/>
            </a:lvl1pPr>
          </a:lstStyle>
          <a:p>
            <a:fld id="{9F7A195B-6CF1-4532-911B-EAAC3C3676A0}"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bwMode="ltGray">
          <a:xfrm>
            <a:off x="152400" y="152400"/>
            <a:ext cx="7543800" cy="13017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4" name="Picture 7" descr="nwFR_4c.gif"/>
          <p:cNvPicPr>
            <a:picLocks noChangeAspect="1"/>
          </p:cNvPicPr>
          <p:nvPr userDrawn="1"/>
        </p:nvPicPr>
        <p:blipFill>
          <a:blip r:embed="rId2"/>
          <a:srcRect/>
          <a:stretch>
            <a:fillRect/>
          </a:stretch>
        </p:blipFill>
        <p:spPr bwMode="auto">
          <a:xfrm>
            <a:off x="7848600" y="152400"/>
            <a:ext cx="1143000" cy="1301750"/>
          </a:xfrm>
          <a:prstGeom prst="rect">
            <a:avLst/>
          </a:prstGeom>
          <a:noFill/>
          <a:ln w="9525">
            <a:noFill/>
            <a:miter lim="800000"/>
            <a:headEnd/>
            <a:tailEnd/>
          </a:ln>
        </p:spPr>
      </p:pic>
      <p:sp>
        <p:nvSpPr>
          <p:cNvPr id="5" name="Rectangle 4"/>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2"/>
          <p:cNvSpPr>
            <a:spLocks noGrp="1"/>
          </p:cNvSpPr>
          <p:nvPr>
            <p:ph type="dt" sz="half" idx="10"/>
          </p:nvPr>
        </p:nvSpPr>
        <p:spPr/>
        <p:txBody>
          <a:bodyPr/>
          <a:lstStyle>
            <a:lvl1pPr>
              <a:defRPr/>
            </a:lvl1pPr>
          </a:lstStyle>
          <a:p>
            <a:fld id="{9001398B-754F-4B0F-B7B3-C568CABFD815}" type="datetime1">
              <a:rPr lang="en-US" smtClean="0"/>
              <a:pPr/>
              <a:t>5/2/2012</a:t>
            </a:fld>
            <a:endParaRPr lang="en-US" dirty="0"/>
          </a:p>
        </p:txBody>
      </p:sp>
      <p:sp>
        <p:nvSpPr>
          <p:cNvPr id="7" name="Footer Placeholder 3"/>
          <p:cNvSpPr>
            <a:spLocks noGrp="1"/>
          </p:cNvSpPr>
          <p:nvPr>
            <p:ph type="ftr" sz="quarter" idx="11"/>
          </p:nvPr>
        </p:nvSpPr>
        <p:spPr/>
        <p:txBody>
          <a:bodyPr/>
          <a:lstStyle>
            <a:lvl1pPr>
              <a:defRPr/>
            </a:lvl1pPr>
          </a:lstStyle>
          <a:p>
            <a:endParaRPr lang="en-US" dirty="0"/>
          </a:p>
        </p:txBody>
      </p:sp>
      <p:sp>
        <p:nvSpPr>
          <p:cNvPr id="8" name="Slide Number Placeholder 4"/>
          <p:cNvSpPr>
            <a:spLocks noGrp="1"/>
          </p:cNvSpPr>
          <p:nvPr>
            <p:ph type="sldNum" sz="quarter" idx="12"/>
          </p:nvPr>
        </p:nvSpPr>
        <p:spPr/>
        <p:txBody>
          <a:bodyPr/>
          <a:lstStyle>
            <a:lvl1pPr>
              <a:defRPr/>
            </a:lvl1pPr>
          </a:lstStyle>
          <a:p>
            <a:fld id="{C9BD2965-2661-4AB7-A707-CB3307B5DB5F}"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3" name="Date Placeholder 1"/>
          <p:cNvSpPr>
            <a:spLocks noGrp="1"/>
          </p:cNvSpPr>
          <p:nvPr>
            <p:ph type="dt" sz="half" idx="10"/>
          </p:nvPr>
        </p:nvSpPr>
        <p:spPr/>
        <p:txBody>
          <a:bodyPr/>
          <a:lstStyle>
            <a:lvl1pPr>
              <a:defRPr/>
            </a:lvl1pPr>
          </a:lstStyle>
          <a:p>
            <a:fld id="{FEE0E02B-0E5C-468B-ADB3-40D0545E965B}" type="datetime1">
              <a:rPr lang="en-US" smtClean="0"/>
              <a:pPr/>
              <a:t>5/2/2012</a:t>
            </a:fld>
            <a:endParaRPr lang="en-US" dirty="0"/>
          </a:p>
        </p:txBody>
      </p:sp>
      <p:sp>
        <p:nvSpPr>
          <p:cNvPr id="4" name="Footer Placeholder 2"/>
          <p:cNvSpPr>
            <a:spLocks noGrp="1"/>
          </p:cNvSpPr>
          <p:nvPr>
            <p:ph type="ftr" sz="quarter" idx="11"/>
          </p:nvPr>
        </p:nvSpPr>
        <p:spPr/>
        <p:txBody>
          <a:bodyPr/>
          <a:lstStyle>
            <a:lvl1pPr>
              <a:defRPr/>
            </a:lvl1pPr>
          </a:lstStyle>
          <a:p>
            <a:endParaRPr lang="en-US" dirty="0"/>
          </a:p>
        </p:txBody>
      </p:sp>
      <p:sp>
        <p:nvSpPr>
          <p:cNvPr id="5" name="Slide Number Placeholder 3"/>
          <p:cNvSpPr>
            <a:spLocks noGrp="1"/>
          </p:cNvSpPr>
          <p:nvPr>
            <p:ph type="sldNum" sz="quarter" idx="12"/>
          </p:nvPr>
        </p:nvSpPr>
        <p:spPr/>
        <p:txBody>
          <a:bodyPr/>
          <a:lstStyle>
            <a:lvl1pPr>
              <a:defRPr/>
            </a:lvl1pPr>
          </a:lstStyle>
          <a:p>
            <a:fld id="{88BD829C-8563-40BA-8F83-23148774F9D4}"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userDrawn="1"/>
        </p:nvSpPr>
        <p:spPr bwMode="ltGray">
          <a:xfrm>
            <a:off x="152400" y="4038600"/>
            <a:ext cx="3313113" cy="2209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pic>
        <p:nvPicPr>
          <p:cNvPr id="6" name="Picture 7" descr="nwFR_4c.gif"/>
          <p:cNvPicPr>
            <a:picLocks noChangeAspect="1"/>
          </p:cNvPicPr>
          <p:nvPr userDrawn="1"/>
        </p:nvPicPr>
        <p:blipFill>
          <a:blip r:embed="rId2"/>
          <a:srcRect/>
          <a:stretch>
            <a:fillRect/>
          </a:stretch>
        </p:blipFill>
        <p:spPr bwMode="auto">
          <a:xfrm>
            <a:off x="152400" y="152400"/>
            <a:ext cx="3325813" cy="3786188"/>
          </a:xfrm>
          <a:prstGeom prst="rect">
            <a:avLst/>
          </a:prstGeom>
          <a:noFill/>
          <a:ln w="9525">
            <a:noFill/>
            <a:miter lim="800000"/>
            <a:headEnd/>
            <a:tailEnd/>
          </a:ln>
        </p:spPr>
      </p:pic>
      <p:sp>
        <p:nvSpPr>
          <p:cNvPr id="7" name="Rectangle 6"/>
          <p:cNvSpPr/>
          <p:nvPr userDrawn="1"/>
        </p:nvSpPr>
        <p:spPr bwMode="blackWhite">
          <a:xfrm>
            <a:off x="152400" y="6356350"/>
            <a:ext cx="8839200" cy="36512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a:xfrm>
            <a:off x="304800" y="4159250"/>
            <a:ext cx="3008313" cy="1162050"/>
          </a:xfrm>
        </p:spPr>
        <p:txBody>
          <a:bodyPr/>
          <a:lstStyle>
            <a:lvl1pPr algn="l">
              <a:lnSpc>
                <a:spcPts val="2500"/>
              </a:lnSpc>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304800" y="5321301"/>
            <a:ext cx="3008313" cy="5461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Date Placeholder 4"/>
          <p:cNvSpPr>
            <a:spLocks noGrp="1"/>
          </p:cNvSpPr>
          <p:nvPr>
            <p:ph type="dt" sz="half" idx="10"/>
          </p:nvPr>
        </p:nvSpPr>
        <p:spPr/>
        <p:txBody>
          <a:bodyPr/>
          <a:lstStyle>
            <a:lvl1pPr>
              <a:defRPr/>
            </a:lvl1pPr>
          </a:lstStyle>
          <a:p>
            <a:fld id="{DCECCCFD-F4A2-489D-A0A0-A2A39E78424C}" type="datetime1">
              <a:rPr lang="en-US" smtClean="0"/>
              <a:pPr/>
              <a:t>5/2/2012</a:t>
            </a:fld>
            <a:endParaRPr lang="en-US" dirty="0"/>
          </a:p>
        </p:txBody>
      </p:sp>
      <p:sp>
        <p:nvSpPr>
          <p:cNvPr id="9" name="Footer Placeholder 5"/>
          <p:cNvSpPr>
            <a:spLocks noGrp="1"/>
          </p:cNvSpPr>
          <p:nvPr>
            <p:ph type="ftr" sz="quarter" idx="11"/>
          </p:nvPr>
        </p:nvSpPr>
        <p:spPr/>
        <p:txBody>
          <a:bodyPr/>
          <a:lstStyle>
            <a:lvl1pPr>
              <a:defRPr/>
            </a:lvl1pPr>
          </a:lstStyle>
          <a:p>
            <a:endParaRPr lang="en-US" dirty="0"/>
          </a:p>
        </p:txBody>
      </p:sp>
      <p:sp>
        <p:nvSpPr>
          <p:cNvPr id="10" name="Slide Number Placeholder 6"/>
          <p:cNvSpPr>
            <a:spLocks noGrp="1"/>
          </p:cNvSpPr>
          <p:nvPr>
            <p:ph type="sldNum" sz="quarter" idx="12"/>
          </p:nvPr>
        </p:nvSpPr>
        <p:spPr/>
        <p:txBody>
          <a:bodyPr/>
          <a:lstStyle>
            <a:lvl1pPr>
              <a:defRPr/>
            </a:lvl1pPr>
          </a:lstStyle>
          <a:p>
            <a:fld id="{636F4878-8DB6-4C76-AE1C-F4A5C5068D9F}"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userDrawn="1"/>
        </p:nvSpPr>
        <p:spPr bwMode="blackWhite">
          <a:xfrm>
            <a:off x="152400" y="6356350"/>
            <a:ext cx="8839200" cy="365125"/>
          </a:xfrm>
          <a:prstGeom prst="rect">
            <a:avLst/>
          </a:prstGeom>
          <a:solidFill>
            <a:srgbClr val="FF8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dirty="0">
              <a:solidFill>
                <a:srgbClr val="FFFFFF"/>
              </a:solidFill>
              <a:ea typeface="ＭＳ Ｐゴシック" pitchFamily="-107" charset="-128"/>
            </a:endParaRPr>
          </a:p>
        </p:txBody>
      </p:sp>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fld id="{3446DBB5-5963-41DF-BCE3-69DE6F6688F5}" type="datetime1">
              <a:rPr lang="en-US" smtClean="0"/>
              <a:pPr/>
              <a:t>5/2/2012</a:t>
            </a:fld>
            <a:endParaRPr lang="en-US" dirty="0"/>
          </a:p>
        </p:txBody>
      </p:sp>
      <p:sp>
        <p:nvSpPr>
          <p:cNvPr id="7" name="Footer Placeholder 5"/>
          <p:cNvSpPr>
            <a:spLocks noGrp="1"/>
          </p:cNvSpPr>
          <p:nvPr>
            <p:ph type="ftr" sz="quarter" idx="11"/>
          </p:nvPr>
        </p:nvSpPr>
        <p:spPr/>
        <p:txBody>
          <a:bodyPr/>
          <a:lstStyle>
            <a:lvl1pPr>
              <a:defRPr/>
            </a:lvl1pPr>
          </a:lstStyle>
          <a:p>
            <a:endParaRPr lang="en-US" dirty="0"/>
          </a:p>
        </p:txBody>
      </p:sp>
      <p:sp>
        <p:nvSpPr>
          <p:cNvPr id="8" name="Slide Number Placeholder 6"/>
          <p:cNvSpPr>
            <a:spLocks noGrp="1"/>
          </p:cNvSpPr>
          <p:nvPr>
            <p:ph type="sldNum" sz="quarter" idx="12"/>
          </p:nvPr>
        </p:nvSpPr>
        <p:spPr/>
        <p:txBody>
          <a:bodyPr/>
          <a:lstStyle>
            <a:lvl1pPr>
              <a:defRPr/>
            </a:lvl1pPr>
          </a:lstStyle>
          <a:p>
            <a:fld id="{7302C9A5-873F-4DC4-89CF-60D35D816630}"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304800" y="274638"/>
            <a:ext cx="7239000" cy="1143000"/>
          </a:xfrm>
          <a:prstGeom prst="rect">
            <a:avLst/>
          </a:prstGeom>
        </p:spPr>
        <p:txBody>
          <a:bodyPr vert="horz" wrap="square" lIns="91440" tIns="45720" rIns="91440" bIns="45720" numCol="1" anchor="b" anchorCtr="0" compatLnSpc="1">
            <a:prstTxWarp prst="textNoShape">
              <a:avLst/>
            </a:prstTxWarp>
            <a:noAutofit/>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bwMode="black">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1"/>
                </a:solidFill>
                <a:cs typeface="Arial" charset="0"/>
              </a:defRPr>
            </a:lvl1pPr>
          </a:lstStyle>
          <a:p>
            <a:fld id="{E290A3A1-B280-4A4E-BB27-F53D52DDB114}" type="datetime1">
              <a:rPr lang="en-US" smtClean="0"/>
              <a:pPr/>
              <a:t>5/2/2012</a:t>
            </a:fld>
            <a:endParaRPr lang="en-US" dirty="0"/>
          </a:p>
        </p:txBody>
      </p:sp>
      <p:sp>
        <p:nvSpPr>
          <p:cNvPr id="5" name="Footer Placeholder 4"/>
          <p:cNvSpPr>
            <a:spLocks noGrp="1"/>
          </p:cNvSpPr>
          <p:nvPr>
            <p:ph type="ftr" sz="quarter" idx="3"/>
          </p:nvPr>
        </p:nvSpPr>
        <p:spPr bwMode="black">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chemeClr val="bg1"/>
                </a:solidFill>
                <a:cs typeface="Arial" charset="0"/>
              </a:defRPr>
            </a:lvl1pPr>
          </a:lstStyle>
          <a:p>
            <a:endParaRPr lang="en-US" dirty="0"/>
          </a:p>
        </p:txBody>
      </p:sp>
      <p:sp>
        <p:nvSpPr>
          <p:cNvPr id="6" name="Slide Number Placeholder 5"/>
          <p:cNvSpPr>
            <a:spLocks noGrp="1"/>
          </p:cNvSpPr>
          <p:nvPr>
            <p:ph type="sldNum" sz="quarter" idx="4"/>
          </p:nvPr>
        </p:nvSpPr>
        <p:spPr bwMode="black">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cs typeface="Arial" charset="0"/>
              </a:defRPr>
            </a:lvl1pPr>
          </a:lstStyle>
          <a:p>
            <a:fld id="{AF7602B6-D01D-4C5A-9763-15938ABA63E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ftr="0" dt="0"/>
  <p:txStyles>
    <p:titleStyle>
      <a:lvl1pPr algn="l" defTabSz="457200" rtl="0" eaLnBrk="0" fontAlgn="base" hangingPunct="0">
        <a:lnSpc>
          <a:spcPts val="4000"/>
        </a:lnSpc>
        <a:spcBef>
          <a:spcPct val="0"/>
        </a:spcBef>
        <a:spcAft>
          <a:spcPct val="0"/>
        </a:spcAft>
        <a:defRPr sz="4000" kern="1200" cap="all">
          <a:solidFill>
            <a:srgbClr val="FFFFFF"/>
          </a:solidFill>
          <a:latin typeface="Arial"/>
          <a:ea typeface="ＭＳ Ｐゴシック" pitchFamily="-65" charset="-128"/>
          <a:cs typeface="ＭＳ Ｐゴシック" pitchFamily="-107" charset="-128"/>
        </a:defRPr>
      </a:lvl1pPr>
      <a:lvl2pPr algn="l" defTabSz="457200" rtl="0" eaLnBrk="0" fontAlgn="base" hangingPunct="0">
        <a:lnSpc>
          <a:spcPts val="4000"/>
        </a:lnSpc>
        <a:spcBef>
          <a:spcPct val="0"/>
        </a:spcBef>
        <a:spcAft>
          <a:spcPct val="0"/>
        </a:spcAft>
        <a:defRPr sz="4000">
          <a:solidFill>
            <a:srgbClr val="FFFFFF"/>
          </a:solidFill>
          <a:latin typeface="Arial" pitchFamily="-65" charset="0"/>
          <a:ea typeface="ＭＳ Ｐゴシック" pitchFamily="-65" charset="-128"/>
          <a:cs typeface="ＭＳ Ｐゴシック" pitchFamily="-107" charset="-128"/>
        </a:defRPr>
      </a:lvl2pPr>
      <a:lvl3pPr algn="l" defTabSz="457200" rtl="0" eaLnBrk="0" fontAlgn="base" hangingPunct="0">
        <a:lnSpc>
          <a:spcPts val="4000"/>
        </a:lnSpc>
        <a:spcBef>
          <a:spcPct val="0"/>
        </a:spcBef>
        <a:spcAft>
          <a:spcPct val="0"/>
        </a:spcAft>
        <a:defRPr sz="4000">
          <a:solidFill>
            <a:srgbClr val="FFFFFF"/>
          </a:solidFill>
          <a:latin typeface="Arial" pitchFamily="-65" charset="0"/>
          <a:ea typeface="ＭＳ Ｐゴシック" pitchFamily="-65" charset="-128"/>
          <a:cs typeface="ＭＳ Ｐゴシック" pitchFamily="-107" charset="-128"/>
        </a:defRPr>
      </a:lvl3pPr>
      <a:lvl4pPr algn="l" defTabSz="457200" rtl="0" eaLnBrk="0" fontAlgn="base" hangingPunct="0">
        <a:lnSpc>
          <a:spcPts val="4000"/>
        </a:lnSpc>
        <a:spcBef>
          <a:spcPct val="0"/>
        </a:spcBef>
        <a:spcAft>
          <a:spcPct val="0"/>
        </a:spcAft>
        <a:defRPr sz="4000">
          <a:solidFill>
            <a:srgbClr val="FFFFFF"/>
          </a:solidFill>
          <a:latin typeface="Arial" pitchFamily="-65" charset="0"/>
          <a:ea typeface="ＭＳ Ｐゴシック" pitchFamily="-65" charset="-128"/>
          <a:cs typeface="ＭＳ Ｐゴシック" pitchFamily="-107" charset="-128"/>
        </a:defRPr>
      </a:lvl4pPr>
      <a:lvl5pPr algn="l" defTabSz="457200" rtl="0" eaLnBrk="0" fontAlgn="base" hangingPunct="0">
        <a:lnSpc>
          <a:spcPts val="4000"/>
        </a:lnSpc>
        <a:spcBef>
          <a:spcPct val="0"/>
        </a:spcBef>
        <a:spcAft>
          <a:spcPct val="0"/>
        </a:spcAft>
        <a:defRPr sz="4000">
          <a:solidFill>
            <a:srgbClr val="FFFFFF"/>
          </a:solidFill>
          <a:latin typeface="Arial" pitchFamily="-65" charset="0"/>
          <a:ea typeface="ＭＳ Ｐゴシック" pitchFamily="-65" charset="-128"/>
          <a:cs typeface="ＭＳ Ｐゴシック" pitchFamily="-107" charset="-128"/>
        </a:defRPr>
      </a:lvl5pPr>
      <a:lvl6pPr marL="457200" algn="l" defTabSz="457200" rtl="0" fontAlgn="base">
        <a:lnSpc>
          <a:spcPts val="4000"/>
        </a:lnSpc>
        <a:spcBef>
          <a:spcPct val="0"/>
        </a:spcBef>
        <a:spcAft>
          <a:spcPct val="0"/>
        </a:spcAft>
        <a:defRPr sz="4000">
          <a:solidFill>
            <a:srgbClr val="FFFFFF"/>
          </a:solidFill>
          <a:latin typeface="Arial" pitchFamily="-65" charset="0"/>
          <a:ea typeface="ＭＳ Ｐゴシック" pitchFamily="-65" charset="-128"/>
        </a:defRPr>
      </a:lvl6pPr>
      <a:lvl7pPr marL="914400" algn="l" defTabSz="457200" rtl="0" fontAlgn="base">
        <a:lnSpc>
          <a:spcPts val="4000"/>
        </a:lnSpc>
        <a:spcBef>
          <a:spcPct val="0"/>
        </a:spcBef>
        <a:spcAft>
          <a:spcPct val="0"/>
        </a:spcAft>
        <a:defRPr sz="4000">
          <a:solidFill>
            <a:srgbClr val="FFFFFF"/>
          </a:solidFill>
          <a:latin typeface="Arial" pitchFamily="-65" charset="0"/>
          <a:ea typeface="ＭＳ Ｐゴシック" pitchFamily="-65" charset="-128"/>
        </a:defRPr>
      </a:lvl7pPr>
      <a:lvl8pPr marL="1371600" algn="l" defTabSz="457200" rtl="0" fontAlgn="base">
        <a:lnSpc>
          <a:spcPts val="4000"/>
        </a:lnSpc>
        <a:spcBef>
          <a:spcPct val="0"/>
        </a:spcBef>
        <a:spcAft>
          <a:spcPct val="0"/>
        </a:spcAft>
        <a:defRPr sz="4000">
          <a:solidFill>
            <a:srgbClr val="FFFFFF"/>
          </a:solidFill>
          <a:latin typeface="Arial" pitchFamily="-65" charset="0"/>
          <a:ea typeface="ＭＳ Ｐゴシック" pitchFamily="-65" charset="-128"/>
        </a:defRPr>
      </a:lvl8pPr>
      <a:lvl9pPr marL="1828800" algn="l" defTabSz="457200" rtl="0" fontAlgn="base">
        <a:lnSpc>
          <a:spcPts val="4000"/>
        </a:lnSpc>
        <a:spcBef>
          <a:spcPct val="0"/>
        </a:spcBef>
        <a:spcAft>
          <a:spcPct val="0"/>
        </a:spcAft>
        <a:defRPr sz="4000">
          <a:solidFill>
            <a:srgbClr val="FFFFFF"/>
          </a:solidFill>
          <a:latin typeface="Arial" pitchFamily="-65" charset="0"/>
          <a:ea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Arial"/>
          <a:ea typeface="ＭＳ Ｐゴシック" pitchFamily="-65" charset="-128"/>
          <a:cs typeface="ＭＳ Ｐゴシック" pitchFamily="-107"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Arial"/>
          <a:ea typeface="ＭＳ Ｐゴシック" pitchFamily="-107" charset="-128"/>
          <a:cs typeface="Arial"/>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Arial"/>
          <a:ea typeface="ＭＳ Ｐゴシック" pitchFamily="-107" charset="-128"/>
          <a:cs typeface="Arial"/>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Arial"/>
          <a:ea typeface="ＭＳ Ｐゴシック" pitchFamily="-107" charset="-128"/>
          <a:cs typeface="Arial"/>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Arial"/>
          <a:ea typeface="ＭＳ Ｐゴシック" pitchFamily="-107"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990600"/>
            <a:ext cx="8153400" cy="2590800"/>
          </a:xfrm>
        </p:spPr>
        <p:txBody>
          <a:bodyPr/>
          <a:lstStyle/>
          <a:p>
            <a:pPr eaLnBrk="1" hangingPunct="1"/>
            <a:r>
              <a:rPr lang="en-US" b="1" cap="none" dirty="0" smtClean="0">
                <a:latin typeface="Arial" charset="0"/>
                <a:ea typeface="ＭＳ Ｐゴシック" pitchFamily="-107" charset="-128"/>
                <a:cs typeface="Arial" charset="0"/>
              </a:rPr>
              <a:t>Update on Statutory</a:t>
            </a:r>
            <a:br>
              <a:rPr lang="en-US" b="1" cap="none" dirty="0" smtClean="0">
                <a:latin typeface="Arial" charset="0"/>
                <a:ea typeface="ＭＳ Ｐゴシック" pitchFamily="-107" charset="-128"/>
                <a:cs typeface="Arial" charset="0"/>
              </a:rPr>
            </a:br>
            <a:r>
              <a:rPr lang="en-US" b="1" cap="none" dirty="0" smtClean="0">
                <a:latin typeface="Arial" charset="0"/>
                <a:ea typeface="ＭＳ Ｐゴシック" pitchFamily="-107" charset="-128"/>
                <a:cs typeface="Arial" charset="0"/>
              </a:rPr>
              <a:t>			 Accounting Issues</a:t>
            </a:r>
            <a:endParaRPr lang="en-US" sz="2000" b="1" cap="none" dirty="0" smtClean="0">
              <a:latin typeface="Arial" charset="0"/>
              <a:ea typeface="ＭＳ Ｐゴシック" pitchFamily="-107" charset="-128"/>
              <a:cs typeface="Arial" charset="0"/>
            </a:endParaRPr>
          </a:p>
        </p:txBody>
      </p:sp>
      <p:sp>
        <p:nvSpPr>
          <p:cNvPr id="14339" name="Subtitle 6"/>
          <p:cNvSpPr>
            <a:spLocks noGrp="1"/>
          </p:cNvSpPr>
          <p:nvPr>
            <p:ph type="subTitle" idx="1"/>
          </p:nvPr>
        </p:nvSpPr>
        <p:spPr>
          <a:xfrm>
            <a:off x="609600" y="4800600"/>
            <a:ext cx="8229600" cy="685800"/>
          </a:xfrm>
        </p:spPr>
        <p:txBody>
          <a:bodyPr/>
          <a:lstStyle/>
          <a:p>
            <a:pPr algn="r" eaLnBrk="1" hangingPunct="1"/>
            <a:r>
              <a:rPr lang="en-US" dirty="0" smtClean="0">
                <a:latin typeface="Arial" charset="0"/>
                <a:ea typeface="ＭＳ Ｐゴシック" pitchFamily="-107" charset="-128"/>
              </a:rPr>
              <a:t>May 31 , 2012</a:t>
            </a:r>
          </a:p>
        </p:txBody>
      </p:sp>
      <p:sp>
        <p:nvSpPr>
          <p:cNvPr id="8" name="Subtitle 6"/>
          <p:cNvSpPr txBox="1">
            <a:spLocks/>
          </p:cNvSpPr>
          <p:nvPr/>
        </p:nvSpPr>
        <p:spPr bwMode="auto">
          <a:xfrm>
            <a:off x="762000" y="5943600"/>
            <a:ext cx="8229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457200" rtl="0" eaLnBrk="1" fontAlgn="base" latinLnBrk="0" hangingPunct="1">
              <a:lnSpc>
                <a:spcPct val="100000"/>
              </a:lnSpc>
              <a:spcBef>
                <a:spcPct val="20000"/>
              </a:spcBef>
              <a:spcAft>
                <a:spcPct val="0"/>
              </a:spcAft>
              <a:buClrTx/>
              <a:buSzTx/>
              <a:buFont typeface="Arial" charset="0"/>
              <a:buNone/>
              <a:tabLst/>
              <a:defRPr/>
            </a:pPr>
            <a:r>
              <a:rPr kumimoji="0" lang="en-US" sz="1600" b="0" i="0" u="none" strike="noStrike" kern="1200" cap="none" spc="0" normalizeH="0" baseline="0" noProof="0" dirty="0" smtClean="0">
                <a:ln>
                  <a:noFill/>
                </a:ln>
                <a:solidFill>
                  <a:schemeClr val="bg1"/>
                </a:solidFill>
                <a:effectLst/>
                <a:uLnTx/>
                <a:uFillTx/>
                <a:latin typeface="Arial" charset="0"/>
                <a:ea typeface="ＭＳ Ｐゴシック" pitchFamily="-107" charset="-128"/>
                <a:cs typeface="ＭＳ Ｐゴシック" pitchFamily="-107" charset="-128"/>
              </a:rPr>
              <a:t>Frank Svoboda</a:t>
            </a:r>
          </a:p>
          <a:p>
            <a:pPr marL="0" marR="0" lvl="0" indent="0" algn="r" defTabSz="457200" rtl="0" eaLnBrk="1" fontAlgn="base" latinLnBrk="0" hangingPunct="1">
              <a:lnSpc>
                <a:spcPct val="100000"/>
              </a:lnSpc>
              <a:spcBef>
                <a:spcPct val="20000"/>
              </a:spcBef>
              <a:spcAft>
                <a:spcPct val="0"/>
              </a:spcAft>
              <a:buClrTx/>
              <a:buSzTx/>
              <a:buFont typeface="Arial" charset="0"/>
              <a:buNone/>
              <a:tabLst/>
              <a:defRPr/>
            </a:pPr>
            <a:r>
              <a:rPr kumimoji="0" lang="en-US" sz="1600" b="0" i="0" u="none" strike="noStrike" kern="1200" cap="none" spc="0" normalizeH="0" noProof="0" dirty="0" smtClean="0">
                <a:ln>
                  <a:noFill/>
                </a:ln>
                <a:solidFill>
                  <a:schemeClr val="bg1"/>
                </a:solidFill>
                <a:effectLst/>
                <a:uLnTx/>
                <a:uFillTx/>
                <a:latin typeface="Arial" charset="0"/>
                <a:ea typeface="ＭＳ Ｐゴシック" pitchFamily="-107" charset="-128"/>
                <a:cs typeface="ＭＳ Ｐゴシック" pitchFamily="-107" charset="-128"/>
              </a:rPr>
              <a:t> Torchmark Corporation</a:t>
            </a:r>
            <a:endParaRPr kumimoji="0" lang="en-US" sz="1600" b="0" i="0" u="none" strike="noStrike" kern="1200" cap="none" spc="0" normalizeH="0" baseline="0" noProof="0" dirty="0" smtClean="0">
              <a:ln>
                <a:noFill/>
              </a:ln>
              <a:solidFill>
                <a:schemeClr val="bg1"/>
              </a:solidFill>
              <a:effectLst/>
              <a:uLnTx/>
              <a:uFillTx/>
              <a:latin typeface="Arial" charset="0"/>
              <a:ea typeface="ＭＳ Ｐゴシック" pitchFamily="-107" charset="-128"/>
              <a:cs typeface="ＭＳ Ｐゴシック" pitchFamily="-107"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Deferred Tax Admissibility - </a:t>
            </a:r>
            <a:br>
              <a:rPr lang="en-US" dirty="0" smtClean="0">
                <a:latin typeface="Arial" charset="0"/>
              </a:rPr>
            </a:br>
            <a:r>
              <a:rPr lang="en-US" dirty="0" smtClean="0">
                <a:latin typeface="Arial" charset="0"/>
              </a:rPr>
              <a:t>Comparison to SSAP 10R</a:t>
            </a:r>
            <a:endParaRPr lang="en-US" cap="none" dirty="0" smtClean="0">
              <a:latin typeface="Arial" charset="0"/>
              <a:ea typeface="ＭＳ Ｐゴシック" pitchFamily="-107" charset="-128"/>
              <a:cs typeface="Arial" charset="0"/>
            </a:endParaRPr>
          </a:p>
        </p:txBody>
      </p:sp>
      <p:graphicFrame>
        <p:nvGraphicFramePr>
          <p:cNvPr id="6" name="Diagram 5"/>
          <p:cNvGraphicFramePr/>
          <p:nvPr/>
        </p:nvGraphicFramePr>
        <p:xfrm>
          <a:off x="457200" y="1600200"/>
          <a:ext cx="80010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4740EC56-3589-40BE-B687-C9B9BAEDE1AF}" type="slidenum">
              <a:rPr lang="en-US" smtClean="0"/>
              <a:pPr/>
              <a:t>10</a:t>
            </a:fld>
            <a:endParaRPr lang="en-US" dirty="0"/>
          </a:p>
        </p:txBody>
      </p:sp>
      <p:sp>
        <p:nvSpPr>
          <p:cNvPr id="5" name="Content Placeholder 2"/>
          <p:cNvSpPr>
            <a:spLocks noGrp="1"/>
          </p:cNvSpPr>
          <p:nvPr>
            <p:ph idx="1"/>
          </p:nvPr>
        </p:nvSpPr>
        <p:spPr>
          <a:xfrm>
            <a:off x="-914400" y="5236369"/>
            <a:ext cx="609600" cy="45719"/>
          </a:xfrm>
        </p:spPr>
        <p:txBody>
          <a:bodyPr/>
          <a:lstStyle/>
          <a:p>
            <a:pPr>
              <a:buNone/>
            </a:pPr>
            <a:r>
              <a:rPr lang="en-US" sz="1800" dirty="0" smtClean="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Calculating RBC guardrails</a:t>
            </a:r>
          </a:p>
        </p:txBody>
      </p:sp>
      <p:grpSp>
        <p:nvGrpSpPr>
          <p:cNvPr id="11" name="Group 10"/>
          <p:cNvGrpSpPr/>
          <p:nvPr/>
        </p:nvGrpSpPr>
        <p:grpSpPr>
          <a:xfrm>
            <a:off x="876300" y="4495800"/>
            <a:ext cx="2628900" cy="1524000"/>
            <a:chOff x="134938" y="4167188"/>
            <a:chExt cx="2628900" cy="1524000"/>
          </a:xfrm>
        </p:grpSpPr>
        <p:sp>
          <p:nvSpPr>
            <p:cNvPr id="6" name="TextBox 4"/>
            <p:cNvSpPr txBox="1">
              <a:spLocks noChangeArrowheads="1"/>
            </p:cNvSpPr>
            <p:nvPr/>
          </p:nvSpPr>
          <p:spPr bwMode="auto">
            <a:xfrm>
              <a:off x="554038" y="4387850"/>
              <a:ext cx="1741487" cy="522288"/>
            </a:xfrm>
            <a:prstGeom prst="rect">
              <a:avLst/>
            </a:prstGeom>
            <a:noFill/>
            <a:ln w="9525">
              <a:noFill/>
              <a:miter lim="800000"/>
              <a:headEnd/>
              <a:tailEnd/>
            </a:ln>
          </p:spPr>
          <p:txBody>
            <a:bodyPr>
              <a:spAutoFit/>
            </a:bodyPr>
            <a:lstStyle/>
            <a:p>
              <a:pPr algn="ctr"/>
              <a:r>
                <a:rPr lang="en-US" sz="1400" dirty="0"/>
                <a:t>Adjusted Current Period ExDTA TAC</a:t>
              </a:r>
            </a:p>
          </p:txBody>
        </p:sp>
        <p:cxnSp>
          <p:nvCxnSpPr>
            <p:cNvPr id="7" name="Straight Connector 7"/>
            <p:cNvCxnSpPr>
              <a:cxnSpLocks noChangeShapeType="1"/>
            </p:cNvCxnSpPr>
            <p:nvPr/>
          </p:nvCxnSpPr>
          <p:spPr bwMode="auto">
            <a:xfrm>
              <a:off x="492125" y="4932363"/>
              <a:ext cx="1873250" cy="9525"/>
            </a:xfrm>
            <a:prstGeom prst="line">
              <a:avLst/>
            </a:prstGeom>
            <a:noFill/>
            <a:ln w="38100" algn="ctr">
              <a:solidFill>
                <a:schemeClr val="tx1"/>
              </a:solidFill>
              <a:round/>
              <a:headEnd/>
              <a:tailEnd/>
            </a:ln>
          </p:spPr>
        </p:cxnSp>
        <p:sp>
          <p:nvSpPr>
            <p:cNvPr id="8" name="TextBox 10"/>
            <p:cNvSpPr txBox="1">
              <a:spLocks noChangeArrowheads="1"/>
            </p:cNvSpPr>
            <p:nvPr/>
          </p:nvSpPr>
          <p:spPr bwMode="auto">
            <a:xfrm>
              <a:off x="547688" y="4935538"/>
              <a:ext cx="1741487" cy="307975"/>
            </a:xfrm>
            <a:prstGeom prst="rect">
              <a:avLst/>
            </a:prstGeom>
            <a:noFill/>
            <a:ln w="9525">
              <a:noFill/>
              <a:miter lim="800000"/>
              <a:headEnd/>
              <a:tailEnd/>
            </a:ln>
          </p:spPr>
          <p:txBody>
            <a:bodyPr>
              <a:spAutoFit/>
            </a:bodyPr>
            <a:lstStyle/>
            <a:p>
              <a:pPr algn="ctr"/>
              <a:r>
                <a:rPr lang="en-US" sz="1400" dirty="0"/>
                <a:t>Prior Year RBC</a:t>
              </a:r>
            </a:p>
          </p:txBody>
        </p:sp>
        <p:sp>
          <p:nvSpPr>
            <p:cNvPr id="9" name="Right Brace 11"/>
            <p:cNvSpPr>
              <a:spLocks/>
            </p:cNvSpPr>
            <p:nvPr/>
          </p:nvSpPr>
          <p:spPr bwMode="auto">
            <a:xfrm>
              <a:off x="2147888" y="4167188"/>
              <a:ext cx="615950" cy="1520825"/>
            </a:xfrm>
            <a:prstGeom prst="rightBrace">
              <a:avLst>
                <a:gd name="adj1" fmla="val 8322"/>
                <a:gd name="adj2" fmla="val 50000"/>
              </a:avLst>
            </a:prstGeom>
            <a:noFill/>
            <a:ln w="9525" algn="ctr">
              <a:solidFill>
                <a:schemeClr val="tx1"/>
              </a:solidFill>
              <a:round/>
              <a:headEnd/>
              <a:tailEnd/>
            </a:ln>
          </p:spPr>
          <p:txBody>
            <a:bodyPr/>
            <a:lstStyle/>
            <a:p>
              <a:pPr eaLnBrk="0" hangingPunct="0"/>
              <a:endParaRPr lang="en-US" dirty="0"/>
            </a:p>
          </p:txBody>
        </p:sp>
        <p:sp>
          <p:nvSpPr>
            <p:cNvPr id="10" name="Right Brace 12"/>
            <p:cNvSpPr>
              <a:spLocks/>
            </p:cNvSpPr>
            <p:nvPr/>
          </p:nvSpPr>
          <p:spPr bwMode="auto">
            <a:xfrm rot="10800000">
              <a:off x="134938" y="4170363"/>
              <a:ext cx="615950" cy="1520825"/>
            </a:xfrm>
            <a:prstGeom prst="rightBrace">
              <a:avLst>
                <a:gd name="adj1" fmla="val 8322"/>
                <a:gd name="adj2" fmla="val 50000"/>
              </a:avLst>
            </a:prstGeom>
            <a:noFill/>
            <a:ln w="9525" algn="ctr">
              <a:solidFill>
                <a:schemeClr val="tx1"/>
              </a:solidFill>
              <a:round/>
              <a:headEnd/>
              <a:tailEnd/>
            </a:ln>
          </p:spPr>
          <p:txBody>
            <a:bodyPr/>
            <a:lstStyle/>
            <a:p>
              <a:pPr eaLnBrk="0" hangingPunct="0"/>
              <a:endParaRPr lang="en-US" dirty="0"/>
            </a:p>
          </p:txBody>
        </p:sp>
      </p:grpSp>
      <p:sp>
        <p:nvSpPr>
          <p:cNvPr id="12" name="TextBox 11"/>
          <p:cNvSpPr txBox="1"/>
          <p:nvPr/>
        </p:nvSpPr>
        <p:spPr>
          <a:xfrm>
            <a:off x="3962400" y="4638585"/>
            <a:ext cx="4572000" cy="923330"/>
          </a:xfrm>
          <a:prstGeom prst="rect">
            <a:avLst/>
          </a:prstGeom>
          <a:noFill/>
        </p:spPr>
        <p:txBody>
          <a:bodyPr wrap="square" rtlCol="0">
            <a:spAutoFit/>
          </a:bodyPr>
          <a:lstStyle/>
          <a:p>
            <a:pPr marL="0" lvl="7" defTabSz="457200" fontAlgn="base">
              <a:spcBef>
                <a:spcPct val="0"/>
              </a:spcBef>
              <a:spcAft>
                <a:spcPct val="0"/>
              </a:spcAft>
            </a:pPr>
            <a:r>
              <a:rPr lang="en-US" dirty="0" smtClean="0"/>
              <a:t>Total adjusted capital (TAC) based on current quarter surplus with current quarter TAC adjustments less DTA</a:t>
            </a:r>
            <a:endParaRPr lang="en-US" dirty="0"/>
          </a:p>
        </p:txBody>
      </p:sp>
      <p:sp>
        <p:nvSpPr>
          <p:cNvPr id="13" name="TextBox 12"/>
          <p:cNvSpPr txBox="1"/>
          <p:nvPr/>
        </p:nvSpPr>
        <p:spPr>
          <a:xfrm>
            <a:off x="1233487" y="4126468"/>
            <a:ext cx="2895600" cy="369332"/>
          </a:xfrm>
          <a:prstGeom prst="rect">
            <a:avLst/>
          </a:prstGeom>
          <a:noFill/>
        </p:spPr>
        <p:txBody>
          <a:bodyPr wrap="square" rtlCol="0">
            <a:spAutoFit/>
          </a:bodyPr>
          <a:lstStyle/>
          <a:p>
            <a:r>
              <a:rPr lang="en-US" b="1" dirty="0" smtClean="0"/>
              <a:t>Interim reporting ratio</a:t>
            </a:r>
            <a:endParaRPr lang="en-US" b="1" dirty="0"/>
          </a:p>
        </p:txBody>
      </p:sp>
      <p:sp>
        <p:nvSpPr>
          <p:cNvPr id="14" name="Right Arrow 13"/>
          <p:cNvSpPr/>
          <p:nvPr/>
        </p:nvSpPr>
        <p:spPr>
          <a:xfrm>
            <a:off x="3036887" y="4716462"/>
            <a:ext cx="925513" cy="522288"/>
          </a:xfrm>
          <a:prstGeom prst="rightArrow">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7" name="Diagram 16"/>
          <p:cNvGraphicFramePr/>
          <p:nvPr/>
        </p:nvGraphicFramePr>
        <p:xfrm>
          <a:off x="609600" y="1417638"/>
          <a:ext cx="7543800" cy="2611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Slide Number Placeholder 14"/>
          <p:cNvSpPr>
            <a:spLocks noGrp="1"/>
          </p:cNvSpPr>
          <p:nvPr>
            <p:ph type="sldNum" sz="quarter" idx="12"/>
          </p:nvPr>
        </p:nvSpPr>
        <p:spPr/>
        <p:txBody>
          <a:bodyPr/>
          <a:lstStyle/>
          <a:p>
            <a:fld id="{4740EC56-3589-40BE-B687-C9B9BAEDE1AF}"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Statutory capital limitation for deferred tax assets</a:t>
            </a:r>
          </a:p>
        </p:txBody>
      </p:sp>
      <p:sp>
        <p:nvSpPr>
          <p:cNvPr id="15363" name="Content Placeholder 2"/>
          <p:cNvSpPr>
            <a:spLocks noGrp="1"/>
          </p:cNvSpPr>
          <p:nvPr>
            <p:ph idx="1"/>
          </p:nvPr>
        </p:nvSpPr>
        <p:spPr>
          <a:xfrm>
            <a:off x="152400" y="6553200"/>
            <a:ext cx="5334000" cy="4754563"/>
          </a:xfrm>
        </p:spPr>
        <p:txBody>
          <a:bodyPr/>
          <a:lstStyle/>
          <a:p>
            <a:pPr eaLnBrk="1" hangingPunct="1"/>
            <a:endParaRPr lang="en-US" sz="1800" dirty="0" smtClean="0">
              <a:latin typeface="Arial" charset="0"/>
              <a:ea typeface="ＭＳ Ｐゴシック" pitchFamily="-107" charset="-128"/>
            </a:endParaRPr>
          </a:p>
          <a:p>
            <a:pPr eaLnBrk="1" hangingPunct="1"/>
            <a:endParaRPr lang="en-US" sz="1800" dirty="0" smtClean="0">
              <a:latin typeface="Arial" charset="0"/>
              <a:ea typeface="ＭＳ Ｐゴシック" pitchFamily="-107" charset="-128"/>
            </a:endParaRPr>
          </a:p>
        </p:txBody>
      </p:sp>
      <p:graphicFrame>
        <p:nvGraphicFramePr>
          <p:cNvPr id="7" name="Diagram 6"/>
          <p:cNvGraphicFramePr/>
          <p:nvPr/>
        </p:nvGraphicFramePr>
        <p:xfrm>
          <a:off x="5943600" y="1524000"/>
          <a:ext cx="2819400" cy="467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228600" y="1600200"/>
          <a:ext cx="6019800" cy="4495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Slide Number Placeholder 5"/>
          <p:cNvSpPr>
            <a:spLocks noGrp="1"/>
          </p:cNvSpPr>
          <p:nvPr>
            <p:ph type="sldNum" sz="quarter" idx="12"/>
          </p:nvPr>
        </p:nvSpPr>
        <p:spPr/>
        <p:txBody>
          <a:bodyPr/>
          <a:lstStyle/>
          <a:p>
            <a:fld id="{4740EC56-3589-40BE-B687-C9B9BAEDE1AF}"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smtClean="0"/>
              <a:t>Deferred tax liability offset</a:t>
            </a:r>
            <a:endParaRPr lang="en-US" cap="none" dirty="0"/>
          </a:p>
        </p:txBody>
      </p:sp>
      <p:sp>
        <p:nvSpPr>
          <p:cNvPr id="3" name="Content Placeholder 2"/>
          <p:cNvSpPr>
            <a:spLocks noGrp="1"/>
          </p:cNvSpPr>
          <p:nvPr>
            <p:ph idx="1"/>
          </p:nvPr>
        </p:nvSpPr>
        <p:spPr>
          <a:xfrm>
            <a:off x="2743200" y="1778000"/>
            <a:ext cx="6096000" cy="4495801"/>
          </a:xfrm>
        </p:spPr>
        <p:txBody>
          <a:bodyPr/>
          <a:lstStyle/>
          <a:p>
            <a:pPr marL="231775" indent="-231775"/>
            <a:r>
              <a:rPr lang="en-US" sz="2400" dirty="0" smtClean="0"/>
              <a:t>Consideration of reversal patterns of temporary differences but does not require scheduling beyond that required for company’s valuation allowance analysis</a:t>
            </a:r>
          </a:p>
          <a:p>
            <a:pPr marL="231775" indent="-231775"/>
            <a:r>
              <a:rPr lang="en-US" sz="2400" dirty="0" smtClean="0"/>
              <a:t>Degree of scheduling dependent on valuation allowance analysis</a:t>
            </a:r>
          </a:p>
          <a:p>
            <a:pPr marL="231775" indent="-231775"/>
            <a:r>
              <a:rPr lang="en-US" sz="2400" dirty="0" smtClean="0"/>
              <a:t>Regulator concern about not using scheduling readily available, especially for DTLs with indefinite reversals, or those reversing quickly</a:t>
            </a:r>
          </a:p>
          <a:p>
            <a:pPr marL="231775" indent="-231775"/>
            <a:endParaRPr lang="en-US" sz="1600" dirty="0" smtClean="0"/>
          </a:p>
        </p:txBody>
      </p:sp>
      <p:graphicFrame>
        <p:nvGraphicFramePr>
          <p:cNvPr id="5" name="Diagram 4"/>
          <p:cNvGraphicFramePr/>
          <p:nvPr/>
        </p:nvGraphicFramePr>
        <p:xfrm>
          <a:off x="304800" y="1600201"/>
          <a:ext cx="2286000"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p:cNvSpPr>
            <a:spLocks noGrp="1"/>
          </p:cNvSpPr>
          <p:nvPr>
            <p:ph type="sldNum" sz="quarter" idx="12"/>
          </p:nvPr>
        </p:nvSpPr>
        <p:spPr/>
        <p:txBody>
          <a:bodyPr/>
          <a:lstStyle/>
          <a:p>
            <a:fld id="{4740EC56-3589-40BE-B687-C9B9BAEDE1AF}" type="slidenum">
              <a:rPr lang="en-US" smtClean="0"/>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Disclosure requirements</a:t>
            </a:r>
          </a:p>
        </p:txBody>
      </p:sp>
      <p:sp>
        <p:nvSpPr>
          <p:cNvPr id="4" name="Slide Number Placeholder 3"/>
          <p:cNvSpPr>
            <a:spLocks noGrp="1"/>
          </p:cNvSpPr>
          <p:nvPr>
            <p:ph type="sldNum" sz="quarter" idx="12"/>
          </p:nvPr>
        </p:nvSpPr>
        <p:spPr/>
        <p:txBody>
          <a:bodyPr/>
          <a:lstStyle/>
          <a:p>
            <a:fld id="{4740EC56-3589-40BE-B687-C9B9BAEDE1AF}" type="slidenum">
              <a:rPr lang="en-US" smtClean="0"/>
              <a:pPr/>
              <a:t>14</a:t>
            </a:fld>
            <a:endParaRPr lang="en-US" dirty="0"/>
          </a:p>
        </p:txBody>
      </p:sp>
      <p:graphicFrame>
        <p:nvGraphicFramePr>
          <p:cNvPr id="6" name="Diagram 5"/>
          <p:cNvGraphicFramePr/>
          <p:nvPr/>
        </p:nvGraphicFramePr>
        <p:xfrm>
          <a:off x="762000" y="1524000"/>
          <a:ext cx="72390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charset="0"/>
              </a:rPr>
              <a:t>Implementation Guide (Q&amp;A)</a:t>
            </a:r>
            <a:endParaRPr lang="en-US" dirty="0"/>
          </a:p>
        </p:txBody>
      </p:sp>
      <p:sp>
        <p:nvSpPr>
          <p:cNvPr id="3" name="Content Placeholder 2"/>
          <p:cNvSpPr>
            <a:spLocks noGrp="1"/>
          </p:cNvSpPr>
          <p:nvPr>
            <p:ph idx="1"/>
          </p:nvPr>
        </p:nvSpPr>
        <p:spPr/>
        <p:txBody>
          <a:bodyPr/>
          <a:lstStyle/>
          <a:p>
            <a:r>
              <a:rPr lang="en-US" sz="2200" dirty="0" smtClean="0"/>
              <a:t>Changes from original Q&amp;A intended to address only those changes necessitated by the adoption of SSAP No. 101</a:t>
            </a:r>
          </a:p>
          <a:p>
            <a:r>
              <a:rPr lang="en-US" sz="2200" dirty="0" smtClean="0"/>
              <a:t>Clarifications on ‘old’ issues not included per request of NAIC staff</a:t>
            </a:r>
          </a:p>
          <a:p>
            <a:r>
              <a:rPr lang="en-US" sz="2200" dirty="0" smtClean="0"/>
              <a:t>Product of NAIC staff with input from SAPWG subcommittee members and IP working group</a:t>
            </a:r>
          </a:p>
          <a:p>
            <a:r>
              <a:rPr lang="en-US" sz="2200" dirty="0" smtClean="0"/>
              <a:t>Generally updated examples for new multiple year reversal considerations and new date conventions </a:t>
            </a:r>
          </a:p>
          <a:p>
            <a:r>
              <a:rPr lang="en-US" sz="2200" dirty="0" smtClean="0"/>
              <a:t>Provides new footnote disclosure guidance intended to track new blanks proposal</a:t>
            </a:r>
          </a:p>
          <a:p>
            <a:r>
              <a:rPr lang="en-US" sz="2200" dirty="0" smtClean="0"/>
              <a:t>Significant additional guidance relating to computation of statutory valuation allowance and admittance tests</a:t>
            </a:r>
            <a:endParaRPr lang="en-US" sz="2200" dirty="0"/>
          </a:p>
        </p:txBody>
      </p:sp>
      <p:sp>
        <p:nvSpPr>
          <p:cNvPr id="4" name="Slide Number Placeholder 3"/>
          <p:cNvSpPr>
            <a:spLocks noGrp="1"/>
          </p:cNvSpPr>
          <p:nvPr>
            <p:ph type="sldNum" sz="quarter" idx="12"/>
          </p:nvPr>
        </p:nvSpPr>
        <p:spPr/>
        <p:txBody>
          <a:bodyPr/>
          <a:lstStyle/>
          <a:p>
            <a:fld id="{4740EC56-3589-40BE-B687-C9B9BAEDE1AF}"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 2 – Statutory valuation allowance</a:t>
            </a:r>
            <a:endParaRPr lang="en-US" dirty="0"/>
          </a:p>
        </p:txBody>
      </p:sp>
      <p:sp>
        <p:nvSpPr>
          <p:cNvPr id="3" name="Content Placeholder 2"/>
          <p:cNvSpPr>
            <a:spLocks noGrp="1"/>
          </p:cNvSpPr>
          <p:nvPr>
            <p:ph idx="1"/>
          </p:nvPr>
        </p:nvSpPr>
        <p:spPr>
          <a:xfrm>
            <a:off x="457200" y="1417638"/>
            <a:ext cx="8229600" cy="4938712"/>
          </a:xfrm>
        </p:spPr>
        <p:txBody>
          <a:bodyPr/>
          <a:lstStyle/>
          <a:p>
            <a:r>
              <a:rPr lang="en-US" sz="2000" dirty="0" smtClean="0"/>
              <a:t>Additional guidance relating to computational requirements and considerations  (Q&amp;A 2.5-2.8)</a:t>
            </a:r>
          </a:p>
          <a:p>
            <a:pPr lvl="1"/>
            <a:r>
              <a:rPr lang="en-US" sz="1800" dirty="0" smtClean="0"/>
              <a:t>Expands on paragraphs 7.e. (statutory valuation allowance) and 13 (sources of future taxable income) in SSAP 101</a:t>
            </a:r>
          </a:p>
          <a:p>
            <a:pPr marL="342900" lvl="1" indent="-342900">
              <a:buFont typeface="Arial" charset="0"/>
              <a:buChar char="•"/>
            </a:pPr>
            <a:r>
              <a:rPr lang="en-US" sz="2000" dirty="0" smtClean="0"/>
              <a:t>Applied on separate company basis</a:t>
            </a:r>
          </a:p>
          <a:p>
            <a:r>
              <a:rPr lang="en-US" sz="2000" dirty="0" smtClean="0"/>
              <a:t>Considerations should be consistent with existing GAAP concepts</a:t>
            </a:r>
          </a:p>
          <a:p>
            <a:pPr lvl="1"/>
            <a:r>
              <a:rPr lang="en-US" sz="1800" dirty="0" smtClean="0"/>
              <a:t>Consider both positive and negative evidence and sources of taxable income</a:t>
            </a:r>
          </a:p>
          <a:p>
            <a:pPr lvl="1"/>
            <a:r>
              <a:rPr lang="en-US" sz="1800" dirty="0" smtClean="0"/>
              <a:t>All sources need not be considered if one or more other sources alone sufficient to support the conclusion that no SVA is necessary (</a:t>
            </a:r>
            <a:r>
              <a:rPr lang="en-US" sz="1800" dirty="0" err="1" smtClean="0"/>
              <a:t>para</a:t>
            </a:r>
            <a:r>
              <a:rPr lang="en-US" sz="1800" dirty="0" smtClean="0"/>
              <a:t> 13 of SSAP101, and </a:t>
            </a:r>
            <a:r>
              <a:rPr lang="en-US" sz="1800" dirty="0" err="1" smtClean="0"/>
              <a:t>para</a:t>
            </a:r>
            <a:r>
              <a:rPr lang="en-US" sz="1800" dirty="0" smtClean="0"/>
              <a:t> 21 and 225 of FAS109)</a:t>
            </a:r>
          </a:p>
          <a:p>
            <a:pPr lvl="1"/>
            <a:r>
              <a:rPr lang="en-US" sz="1800" dirty="0" smtClean="0"/>
              <a:t>Reversal pattern of taxable temporary differences (DTLs) may need to be considered if relying on as a source of future taxable income</a:t>
            </a:r>
          </a:p>
          <a:p>
            <a:pPr lvl="2"/>
            <a:r>
              <a:rPr lang="en-US" sz="1600" dirty="0" smtClean="0"/>
              <a:t>Need for and degree of scheduling depends on facts and circumstances</a:t>
            </a:r>
          </a:p>
          <a:p>
            <a:r>
              <a:rPr lang="en-US" sz="2000" dirty="0" smtClean="0"/>
              <a:t>Need documentation of what was considered and how</a:t>
            </a:r>
          </a:p>
          <a:p>
            <a:pPr lvl="1"/>
            <a:endParaRPr lang="en-US" dirty="0" smtClean="0"/>
          </a:p>
          <a:p>
            <a:endParaRPr lang="en-US" dirty="0" smtClean="0"/>
          </a:p>
        </p:txBody>
      </p:sp>
      <p:sp>
        <p:nvSpPr>
          <p:cNvPr id="4" name="Slide Number Placeholder 3"/>
          <p:cNvSpPr>
            <a:spLocks noGrp="1"/>
          </p:cNvSpPr>
          <p:nvPr>
            <p:ph type="sldNum" sz="quarter" idx="12"/>
          </p:nvPr>
        </p:nvSpPr>
        <p:spPr/>
        <p:txBody>
          <a:bodyPr/>
          <a:lstStyle/>
          <a:p>
            <a:fld id="{4740EC56-3589-40BE-B687-C9B9BAEDE1AF}"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 4.13 – DTL Offset</a:t>
            </a:r>
            <a:endParaRPr lang="en-US" dirty="0"/>
          </a:p>
        </p:txBody>
      </p:sp>
      <p:sp>
        <p:nvSpPr>
          <p:cNvPr id="3" name="Content Placeholder 2"/>
          <p:cNvSpPr>
            <a:spLocks noGrp="1"/>
          </p:cNvSpPr>
          <p:nvPr>
            <p:ph idx="1"/>
          </p:nvPr>
        </p:nvSpPr>
        <p:spPr/>
        <p:txBody>
          <a:bodyPr/>
          <a:lstStyle/>
          <a:p>
            <a:r>
              <a:rPr lang="en-US" sz="2000" dirty="0" smtClean="0"/>
              <a:t>If a scheduling exercise needed in determining the statutory valuation allowance, MUST consistently use same knowledge in determining whether remaining non-admitted DTAs can offset DTLs</a:t>
            </a:r>
          </a:p>
          <a:p>
            <a:pPr lvl="1"/>
            <a:r>
              <a:rPr lang="en-US" sz="1600" dirty="0" smtClean="0"/>
              <a:t>Need to schedule.  Be consistent with statutory valuation allowance analysis</a:t>
            </a:r>
          </a:p>
          <a:p>
            <a:endParaRPr lang="en-US" sz="2000" dirty="0" smtClean="0"/>
          </a:p>
          <a:p>
            <a:r>
              <a:rPr lang="en-US" sz="2000" dirty="0" smtClean="0"/>
              <a:t>If not required to schedule reversing DTLs for statutory valuation allowance (e.g., other sources sufficient to reach MLTN conclusion), then not required to schedule for 11.c. either (DTA/DTL offset for admissibility).</a:t>
            </a:r>
          </a:p>
          <a:p>
            <a:endParaRPr lang="en-US" sz="2000" dirty="0" smtClean="0"/>
          </a:p>
          <a:p>
            <a:r>
              <a:rPr lang="en-US" sz="2000" dirty="0" smtClean="0"/>
              <a:t>Documentation considerations for 11.c.</a:t>
            </a:r>
          </a:p>
        </p:txBody>
      </p:sp>
      <p:sp>
        <p:nvSpPr>
          <p:cNvPr id="4" name="Slide Number Placeholder 3"/>
          <p:cNvSpPr>
            <a:spLocks noGrp="1"/>
          </p:cNvSpPr>
          <p:nvPr>
            <p:ph type="sldNum" sz="quarter" idx="12"/>
          </p:nvPr>
        </p:nvSpPr>
        <p:spPr/>
        <p:txBody>
          <a:bodyPr/>
          <a:lstStyle/>
          <a:p>
            <a:fld id="{4740EC56-3589-40BE-B687-C9B9BAEDE1AF}"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 4b &amp; 4c</a:t>
            </a:r>
            <a:endParaRPr lang="en-US" dirty="0"/>
          </a:p>
        </p:txBody>
      </p:sp>
      <p:sp>
        <p:nvSpPr>
          <p:cNvPr id="3" name="Content Placeholder 2"/>
          <p:cNvSpPr>
            <a:spLocks noGrp="1"/>
          </p:cNvSpPr>
          <p:nvPr>
            <p:ph idx="1"/>
          </p:nvPr>
        </p:nvSpPr>
        <p:spPr/>
        <p:txBody>
          <a:bodyPr/>
          <a:lstStyle/>
          <a:p>
            <a:r>
              <a:rPr lang="en-US" sz="2800" dirty="0" err="1" smtClean="0"/>
              <a:t>ExDTA</a:t>
            </a:r>
            <a:r>
              <a:rPr lang="en-US" sz="2800" dirty="0" smtClean="0"/>
              <a:t> ACL RBC ratio</a:t>
            </a:r>
          </a:p>
          <a:p>
            <a:pPr lvl="1"/>
            <a:r>
              <a:rPr lang="en-US" sz="2400" dirty="0" smtClean="0"/>
              <a:t>Provides examples of year-end and interim computations</a:t>
            </a:r>
          </a:p>
          <a:p>
            <a:pPr lvl="1"/>
            <a:r>
              <a:rPr lang="en-US" sz="2400" dirty="0" smtClean="0"/>
              <a:t>Equal to Total Adjusted Capital (TAC) divided by Ex-DTA ACL RBC</a:t>
            </a:r>
          </a:p>
          <a:p>
            <a:pPr lvl="1"/>
            <a:r>
              <a:rPr lang="en-US" sz="2400" dirty="0" smtClean="0"/>
              <a:t>Interim guidance examples</a:t>
            </a:r>
          </a:p>
          <a:p>
            <a:r>
              <a:rPr lang="en-US" sz="2800" dirty="0" smtClean="0"/>
              <a:t>Guidance on use of </a:t>
            </a:r>
            <a:r>
              <a:rPr lang="en-US" sz="2800" u="sng" dirty="0" smtClean="0"/>
              <a:t>current</a:t>
            </a:r>
            <a:r>
              <a:rPr lang="en-US" sz="2800" dirty="0" smtClean="0"/>
              <a:t> capital and surplus</a:t>
            </a:r>
          </a:p>
          <a:p>
            <a:pPr lvl="1"/>
            <a:r>
              <a:rPr lang="en-US" sz="2400" dirty="0" smtClean="0"/>
              <a:t>Meaning of what is meant by “an amount no greater than”</a:t>
            </a:r>
          </a:p>
          <a:p>
            <a:pPr lvl="2"/>
            <a:r>
              <a:rPr lang="en-US" dirty="0" smtClean="0"/>
              <a:t>Designed to allow administrative relief from late changes that increase capital and surplus</a:t>
            </a:r>
          </a:p>
        </p:txBody>
      </p:sp>
      <p:sp>
        <p:nvSpPr>
          <p:cNvPr id="4" name="Slide Number Placeholder 3"/>
          <p:cNvSpPr>
            <a:spLocks noGrp="1"/>
          </p:cNvSpPr>
          <p:nvPr>
            <p:ph type="sldNum" sz="quarter" idx="12"/>
          </p:nvPr>
        </p:nvSpPr>
        <p:spPr/>
        <p:txBody>
          <a:bodyPr/>
          <a:lstStyle/>
          <a:p>
            <a:fld id="{4740EC56-3589-40BE-B687-C9B9BAEDE1AF}"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in accounting	Method</a:t>
            </a:r>
            <a:endParaRPr lang="en-US" dirty="0"/>
          </a:p>
        </p:txBody>
      </p:sp>
      <p:sp>
        <p:nvSpPr>
          <p:cNvPr id="3" name="Content Placeholder 2"/>
          <p:cNvSpPr>
            <a:spLocks noGrp="1"/>
          </p:cNvSpPr>
          <p:nvPr>
            <p:ph idx="1"/>
          </p:nvPr>
        </p:nvSpPr>
        <p:spPr/>
        <p:txBody>
          <a:bodyPr/>
          <a:lstStyle/>
          <a:p>
            <a:r>
              <a:rPr lang="en-US" sz="2400" dirty="0" smtClean="0"/>
              <a:t>Must </a:t>
            </a:r>
            <a:r>
              <a:rPr lang="en-US" sz="2400" dirty="0" err="1" smtClean="0"/>
              <a:t>recompute</a:t>
            </a:r>
            <a:r>
              <a:rPr lang="en-US" sz="2400" dirty="0" smtClean="0"/>
              <a:t> 12/31/2011 admitted DTA using rules of SSAP No. 101.</a:t>
            </a:r>
          </a:p>
          <a:p>
            <a:r>
              <a:rPr lang="en-US" sz="2400" dirty="0" smtClean="0"/>
              <a:t>Any difference between the recomputed balance and the DTA reported under SSAP No. 10R recorded as an adjustment to surplus as a change in accounting </a:t>
            </a:r>
          </a:p>
          <a:p>
            <a:r>
              <a:rPr lang="en-US" sz="2400" dirty="0" smtClean="0"/>
              <a:t>Potential change in accounting situations</a:t>
            </a:r>
          </a:p>
          <a:p>
            <a:pPr lvl="1"/>
            <a:r>
              <a:rPr lang="en-US" sz="2000" dirty="0" smtClean="0"/>
              <a:t>Tax loss contingencies recorded in current tax liability</a:t>
            </a:r>
          </a:p>
          <a:p>
            <a:pPr lvl="1"/>
            <a:r>
              <a:rPr lang="en-US" sz="2000" dirty="0" smtClean="0"/>
              <a:t>Change in prior quarter capital and surplus (C&amp;S) limitation on 11.b. amount to current quarter</a:t>
            </a:r>
          </a:p>
          <a:p>
            <a:pPr lvl="1"/>
            <a:r>
              <a:rPr lang="en-US" sz="2000" dirty="0" smtClean="0"/>
              <a:t>If were eligible, but elected to not use 3 year applicable period or 15% C&amp;S limitation (use of 3 year reversal period and 15% limit not elective under SSAP No. 101) </a:t>
            </a:r>
          </a:p>
        </p:txBody>
      </p:sp>
      <p:sp>
        <p:nvSpPr>
          <p:cNvPr id="4" name="Slide Number Placeholder 3"/>
          <p:cNvSpPr>
            <a:spLocks noGrp="1"/>
          </p:cNvSpPr>
          <p:nvPr>
            <p:ph type="sldNum" sz="quarter" idx="12"/>
          </p:nvPr>
        </p:nvSpPr>
        <p:spPr/>
        <p:txBody>
          <a:bodyPr/>
          <a:lstStyle/>
          <a:p>
            <a:fld id="{4740EC56-3589-40BE-B687-C9B9BAEDE1AF}"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cap="none" dirty="0" smtClean="0">
                <a:latin typeface="Arial" charset="0"/>
                <a:ea typeface="ＭＳ Ｐゴシック" pitchFamily="-107" charset="-128"/>
                <a:cs typeface="Arial" charset="0"/>
              </a:rPr>
              <a:t>Agenda</a:t>
            </a:r>
          </a:p>
        </p:txBody>
      </p:sp>
      <p:sp>
        <p:nvSpPr>
          <p:cNvPr id="15363" name="Content Placeholder 2"/>
          <p:cNvSpPr>
            <a:spLocks noGrp="1"/>
          </p:cNvSpPr>
          <p:nvPr>
            <p:ph idx="1"/>
          </p:nvPr>
        </p:nvSpPr>
        <p:spPr/>
        <p:txBody>
          <a:bodyPr/>
          <a:lstStyle/>
          <a:p>
            <a:pPr eaLnBrk="1" hangingPunct="1"/>
            <a:r>
              <a:rPr lang="en-US" dirty="0" smtClean="0">
                <a:latin typeface="Arial" charset="0"/>
                <a:ea typeface="ＭＳ Ｐゴシック" pitchFamily="-107" charset="-128"/>
              </a:rPr>
              <a:t>Current status</a:t>
            </a:r>
          </a:p>
          <a:p>
            <a:pPr eaLnBrk="1" hangingPunct="1"/>
            <a:r>
              <a:rPr lang="en-US" dirty="0" smtClean="0">
                <a:latin typeface="Arial" charset="0"/>
                <a:ea typeface="ＭＳ Ｐゴシック" pitchFamily="-107" charset="-128"/>
              </a:rPr>
              <a:t>Key changes</a:t>
            </a:r>
          </a:p>
          <a:p>
            <a:pPr eaLnBrk="1" hangingPunct="1"/>
            <a:r>
              <a:rPr lang="en-US" dirty="0" smtClean="0">
                <a:latin typeface="Arial" charset="0"/>
              </a:rPr>
              <a:t>Implementation Guide Discussion</a:t>
            </a:r>
          </a:p>
          <a:p>
            <a:pPr lvl="1" eaLnBrk="1" hangingPunct="1"/>
            <a:endParaRPr lang="en-US" dirty="0" smtClean="0">
              <a:latin typeface="Arial" charset="0"/>
              <a:ea typeface="ＭＳ Ｐゴシック" pitchFamily="-107" charset="-128"/>
            </a:endParaRPr>
          </a:p>
        </p:txBody>
      </p:sp>
      <p:sp>
        <p:nvSpPr>
          <p:cNvPr id="4" name="Slide Number Placeholder 3"/>
          <p:cNvSpPr>
            <a:spLocks noGrp="1"/>
          </p:cNvSpPr>
          <p:nvPr>
            <p:ph type="sldNum" sz="quarter" idx="12"/>
          </p:nvPr>
        </p:nvSpPr>
        <p:spPr/>
        <p:txBody>
          <a:bodyPr/>
          <a:lstStyle/>
          <a:p>
            <a:fld id="{4740EC56-3589-40BE-B687-C9B9BAEDE1AF}"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IRS Circular 230 Disclosure</a:t>
            </a:r>
          </a:p>
        </p:txBody>
      </p:sp>
      <p:sp>
        <p:nvSpPr>
          <p:cNvPr id="4" name="Slide Number Placeholder 3"/>
          <p:cNvSpPr>
            <a:spLocks noGrp="1"/>
          </p:cNvSpPr>
          <p:nvPr>
            <p:ph type="sldNum" sz="quarter" idx="12"/>
          </p:nvPr>
        </p:nvSpPr>
        <p:spPr/>
        <p:txBody>
          <a:bodyPr/>
          <a:lstStyle/>
          <a:p>
            <a:fld id="{4740EC56-3589-40BE-B687-C9B9BAEDE1AF}" type="slidenum">
              <a:rPr lang="en-US" smtClean="0"/>
              <a:pPr/>
              <a:t>20</a:t>
            </a:fld>
            <a:endParaRPr lang="en-US" dirty="0"/>
          </a:p>
        </p:txBody>
      </p:sp>
      <p:sp>
        <p:nvSpPr>
          <p:cNvPr id="5" name="Rectangle 4"/>
          <p:cNvSpPr/>
          <p:nvPr/>
        </p:nvSpPr>
        <p:spPr>
          <a:xfrm>
            <a:off x="304800" y="2182505"/>
            <a:ext cx="8610600" cy="2308324"/>
          </a:xfrm>
          <a:prstGeom prst="rect">
            <a:avLst/>
          </a:prstGeom>
        </p:spPr>
        <p:txBody>
          <a:bodyPr wrap="square">
            <a:spAutoFit/>
          </a:bodyPr>
          <a:lstStyle/>
          <a:p>
            <a:r>
              <a:rPr lang="en-US" dirty="0" smtClean="0"/>
              <a:t>In accordance with § 10.35 of IRS Circular 230 requirements, you are advised that, unless otherwise indicated, any discussion of tax issues in this presentation (including appendix) is not intended or written to be used, and cannot be used, to avoid penalties imposed under the Internal Revenue Code or to promote, market or recommend to another party any transaction or matter addressed herein.  The persuasiveness of this presentation with regard to the tax issues in question and a taxpayer's good faith reliance on the presentation will be determined under applicable provisions of the law and regulations (§ 10.35(f)).</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Appendix</a:t>
            </a:r>
          </a:p>
        </p:txBody>
      </p:sp>
      <p:sp>
        <p:nvSpPr>
          <p:cNvPr id="15363" name="Content Placeholder 2"/>
          <p:cNvSpPr>
            <a:spLocks noGrp="1"/>
          </p:cNvSpPr>
          <p:nvPr>
            <p:ph idx="1"/>
          </p:nvPr>
        </p:nvSpPr>
        <p:spPr/>
        <p:txBody>
          <a:bodyPr/>
          <a:lstStyle/>
          <a:p>
            <a:pPr eaLnBrk="1" hangingPunct="1"/>
            <a:endParaRPr lang="en-US" dirty="0" smtClean="0">
              <a:latin typeface="Arial" charset="0"/>
              <a:ea typeface="ＭＳ Ｐゴシック" pitchFamily="-107" charset="-128"/>
            </a:endParaRPr>
          </a:p>
          <a:p>
            <a:pPr lvl="1" eaLnBrk="1" hangingPunct="1"/>
            <a:endParaRPr lang="en-US" dirty="0" smtClean="0">
              <a:latin typeface="Arial" charset="0"/>
              <a:ea typeface="ＭＳ Ｐゴシック" pitchFamily="-107" charset="-128"/>
            </a:endParaRPr>
          </a:p>
          <a:p>
            <a:pPr eaLnBrk="1" hangingPunct="1"/>
            <a:endParaRPr lang="en-US" dirty="0" smtClean="0">
              <a:latin typeface="Arial" charset="0"/>
              <a:ea typeface="ＭＳ Ｐゴシック" pitchFamily="-107" charset="-128"/>
            </a:endParaRPr>
          </a:p>
          <a:p>
            <a:pPr eaLnBrk="1" hangingPunct="1"/>
            <a:endParaRPr lang="en-US" dirty="0" smtClean="0">
              <a:latin typeface="Arial" charset="0"/>
              <a:ea typeface="ＭＳ Ｐゴシック" pitchFamily="-107" charset="-128"/>
            </a:endParaRPr>
          </a:p>
        </p:txBody>
      </p:sp>
      <p:sp>
        <p:nvSpPr>
          <p:cNvPr id="4" name="Slide Number Placeholder 3"/>
          <p:cNvSpPr>
            <a:spLocks noGrp="1"/>
          </p:cNvSpPr>
          <p:nvPr>
            <p:ph type="sldNum" sz="quarter" idx="12"/>
          </p:nvPr>
        </p:nvSpPr>
        <p:spPr/>
        <p:txBody>
          <a:bodyPr/>
          <a:lstStyle/>
          <a:p>
            <a:fld id="{4740EC56-3589-40BE-B687-C9B9BAEDE1AF}"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Appendix - Comparison</a:t>
            </a:r>
          </a:p>
        </p:txBody>
      </p:sp>
      <p:sp>
        <p:nvSpPr>
          <p:cNvPr id="4" name="Slide Number Placeholder 3"/>
          <p:cNvSpPr>
            <a:spLocks noGrp="1"/>
          </p:cNvSpPr>
          <p:nvPr>
            <p:ph type="sldNum" sz="quarter" idx="12"/>
          </p:nvPr>
        </p:nvSpPr>
        <p:spPr/>
        <p:txBody>
          <a:bodyPr/>
          <a:lstStyle/>
          <a:p>
            <a:fld id="{4740EC56-3589-40BE-B687-C9B9BAEDE1AF}" type="slidenum">
              <a:rPr lang="en-US" smtClean="0"/>
              <a:pPr/>
              <a:t>22</a:t>
            </a:fld>
            <a:endParaRPr lang="en-US" dirty="0"/>
          </a:p>
        </p:txBody>
      </p:sp>
      <p:pic>
        <p:nvPicPr>
          <p:cNvPr id="5" name="Picture 5"/>
          <p:cNvPicPr>
            <a:picLocks noChangeAspect="1" noChangeArrowheads="1"/>
          </p:cNvPicPr>
          <p:nvPr/>
        </p:nvPicPr>
        <p:blipFill>
          <a:blip r:embed="rId2" cstate="print"/>
          <a:srcRect/>
          <a:stretch>
            <a:fillRect/>
          </a:stretch>
        </p:blipFill>
        <p:spPr bwMode="auto">
          <a:xfrm>
            <a:off x="533400" y="1685925"/>
            <a:ext cx="7792421" cy="3952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Appendix - Comparison</a:t>
            </a:r>
          </a:p>
        </p:txBody>
      </p:sp>
      <p:sp>
        <p:nvSpPr>
          <p:cNvPr id="4" name="Slide Number Placeholder 3"/>
          <p:cNvSpPr>
            <a:spLocks noGrp="1"/>
          </p:cNvSpPr>
          <p:nvPr>
            <p:ph type="sldNum" sz="quarter" idx="12"/>
          </p:nvPr>
        </p:nvSpPr>
        <p:spPr/>
        <p:txBody>
          <a:bodyPr/>
          <a:lstStyle/>
          <a:p>
            <a:fld id="{4740EC56-3589-40BE-B687-C9B9BAEDE1AF}" type="slidenum">
              <a:rPr lang="en-US" smtClean="0"/>
              <a:pPr/>
              <a:t>23</a:t>
            </a:fld>
            <a:endParaRPr lang="en-US" dirty="0"/>
          </a:p>
        </p:txBody>
      </p:sp>
      <p:pic>
        <p:nvPicPr>
          <p:cNvPr id="6" name="Picture 2"/>
          <p:cNvPicPr>
            <a:picLocks noChangeAspect="1" noChangeArrowheads="1"/>
          </p:cNvPicPr>
          <p:nvPr/>
        </p:nvPicPr>
        <p:blipFill>
          <a:blip r:embed="rId2" cstate="print"/>
          <a:srcRect/>
          <a:stretch>
            <a:fillRect/>
          </a:stretch>
        </p:blipFill>
        <p:spPr bwMode="auto">
          <a:xfrm>
            <a:off x="685800" y="1752600"/>
            <a:ext cx="7772399"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Appendix - Comparison</a:t>
            </a:r>
          </a:p>
        </p:txBody>
      </p:sp>
      <p:sp>
        <p:nvSpPr>
          <p:cNvPr id="4" name="Slide Number Placeholder 3"/>
          <p:cNvSpPr>
            <a:spLocks noGrp="1"/>
          </p:cNvSpPr>
          <p:nvPr>
            <p:ph type="sldNum" sz="quarter" idx="12"/>
          </p:nvPr>
        </p:nvSpPr>
        <p:spPr/>
        <p:txBody>
          <a:bodyPr/>
          <a:lstStyle/>
          <a:p>
            <a:fld id="{4740EC56-3589-40BE-B687-C9B9BAEDE1AF}" type="slidenum">
              <a:rPr lang="en-US" smtClean="0"/>
              <a:pPr/>
              <a:t>24</a:t>
            </a:fld>
            <a:endParaRPr lang="en-US" dirty="0"/>
          </a:p>
        </p:txBody>
      </p:sp>
      <p:pic>
        <p:nvPicPr>
          <p:cNvPr id="5" name="Picture 2"/>
          <p:cNvPicPr>
            <a:picLocks noChangeAspect="1" noChangeArrowheads="1"/>
          </p:cNvPicPr>
          <p:nvPr/>
        </p:nvPicPr>
        <p:blipFill>
          <a:blip r:embed="rId2" cstate="print"/>
          <a:srcRect/>
          <a:stretch>
            <a:fillRect/>
          </a:stretch>
        </p:blipFill>
        <p:spPr bwMode="auto">
          <a:xfrm>
            <a:off x="687388" y="1752600"/>
            <a:ext cx="7749203" cy="3719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Appendix - Comparison</a:t>
            </a:r>
          </a:p>
        </p:txBody>
      </p:sp>
      <p:sp>
        <p:nvSpPr>
          <p:cNvPr id="4" name="Slide Number Placeholder 3"/>
          <p:cNvSpPr>
            <a:spLocks noGrp="1"/>
          </p:cNvSpPr>
          <p:nvPr>
            <p:ph type="sldNum" sz="quarter" idx="12"/>
          </p:nvPr>
        </p:nvSpPr>
        <p:spPr/>
        <p:txBody>
          <a:bodyPr/>
          <a:lstStyle/>
          <a:p>
            <a:fld id="{4740EC56-3589-40BE-B687-C9B9BAEDE1AF}" type="slidenum">
              <a:rPr lang="en-US" smtClean="0"/>
              <a:pPr/>
              <a:t>25</a:t>
            </a:fld>
            <a:endParaRPr lang="en-US" dirty="0"/>
          </a:p>
        </p:txBody>
      </p:sp>
      <p:pic>
        <p:nvPicPr>
          <p:cNvPr id="5" name="Picture 3"/>
          <p:cNvPicPr>
            <a:picLocks noChangeAspect="1" noChangeArrowheads="1"/>
          </p:cNvPicPr>
          <p:nvPr/>
        </p:nvPicPr>
        <p:blipFill>
          <a:blip r:embed="rId2" cstate="print"/>
          <a:srcRect/>
          <a:stretch>
            <a:fillRect/>
          </a:stretch>
        </p:blipFill>
        <p:spPr bwMode="auto">
          <a:xfrm>
            <a:off x="664192" y="1766888"/>
            <a:ext cx="7772399" cy="333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35818" cy="944562"/>
          </a:xfrm>
        </p:spPr>
        <p:txBody>
          <a:bodyPr/>
          <a:lstStyle/>
          <a:p>
            <a:r>
              <a:rPr lang="en-US" dirty="0" smtClean="0"/>
              <a:t>Current Status-5/1/2012</a:t>
            </a:r>
            <a:endParaRPr lang="en-US" dirty="0"/>
          </a:p>
        </p:txBody>
      </p:sp>
      <p:sp>
        <p:nvSpPr>
          <p:cNvPr id="3" name="Content Placeholder 2"/>
          <p:cNvSpPr>
            <a:spLocks noGrp="1"/>
          </p:cNvSpPr>
          <p:nvPr>
            <p:ph idx="1"/>
          </p:nvPr>
        </p:nvSpPr>
        <p:spPr>
          <a:xfrm>
            <a:off x="457200" y="1600200"/>
            <a:ext cx="8229600" cy="4756150"/>
          </a:xfrm>
        </p:spPr>
        <p:txBody>
          <a:bodyPr/>
          <a:lstStyle/>
          <a:p>
            <a:pPr eaLnBrk="1" hangingPunct="1"/>
            <a:r>
              <a:rPr lang="en-US" sz="2400" dirty="0" smtClean="0"/>
              <a:t>Final version of SSAP101 passed by NAIC in 2011.</a:t>
            </a:r>
          </a:p>
          <a:p>
            <a:pPr eaLnBrk="1" hangingPunct="1"/>
            <a:r>
              <a:rPr lang="en-US" sz="2400" dirty="0" smtClean="0"/>
              <a:t>Effective for all insurance companies on 1/1/2012</a:t>
            </a:r>
          </a:p>
          <a:p>
            <a:pPr eaLnBrk="1" hangingPunct="1"/>
            <a:r>
              <a:rPr lang="en-US" sz="2400" dirty="0" smtClean="0"/>
              <a:t>Q&amp;A (Implementation Guide) for SSAP 101</a:t>
            </a:r>
          </a:p>
          <a:p>
            <a:pPr lvl="2" eaLnBrk="1" hangingPunct="1">
              <a:buFont typeface="Courier New" pitchFamily="49" charset="0"/>
              <a:buChar char="o"/>
            </a:pPr>
            <a:r>
              <a:rPr lang="en-US" sz="1800" dirty="0" smtClean="0"/>
              <a:t>NAIC exposed for comment in March.</a:t>
            </a:r>
          </a:p>
          <a:p>
            <a:pPr lvl="2" eaLnBrk="1" hangingPunct="1">
              <a:buFont typeface="Courier New" pitchFamily="49" charset="0"/>
              <a:buChar char="o"/>
            </a:pPr>
            <a:r>
              <a:rPr lang="en-US" sz="1800" dirty="0" smtClean="0"/>
              <a:t>Comment period ended April 11</a:t>
            </a:r>
          </a:p>
          <a:p>
            <a:pPr lvl="2" eaLnBrk="1" hangingPunct="1">
              <a:buFont typeface="Courier New" pitchFamily="49" charset="0"/>
              <a:buChar char="o"/>
            </a:pPr>
            <a:r>
              <a:rPr lang="en-US" sz="1800" dirty="0" smtClean="0"/>
              <a:t>Awaiting final issuance</a:t>
            </a:r>
          </a:p>
          <a:p>
            <a:pPr eaLnBrk="1" hangingPunct="1"/>
            <a:r>
              <a:rPr lang="en-US" sz="2600" dirty="0" smtClean="0"/>
              <a:t>Blanks proposal awaiting finalization</a:t>
            </a:r>
          </a:p>
        </p:txBody>
      </p:sp>
      <p:sp>
        <p:nvSpPr>
          <p:cNvPr id="4" name="Slide Number Placeholder 3"/>
          <p:cNvSpPr>
            <a:spLocks noGrp="1"/>
          </p:cNvSpPr>
          <p:nvPr>
            <p:ph type="sldNum" sz="quarter" idx="12"/>
          </p:nvPr>
        </p:nvSpPr>
        <p:spPr/>
        <p:txBody>
          <a:bodyPr/>
          <a:lstStyle/>
          <a:p>
            <a:fld id="{4740EC56-3589-40BE-B687-C9B9BAEDE1AF}" type="slidenum">
              <a:rPr lang="en-US" smtClean="0"/>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cap="none" dirty="0" smtClean="0">
                <a:latin typeface="Arial" charset="0"/>
                <a:ea typeface="ＭＳ Ｐゴシック" pitchFamily="-107" charset="-128"/>
                <a:cs typeface="Arial" charset="0"/>
              </a:rPr>
              <a:t>Reasons for new guidance</a:t>
            </a:r>
          </a:p>
        </p:txBody>
      </p:sp>
      <p:graphicFrame>
        <p:nvGraphicFramePr>
          <p:cNvPr id="4" name="Diagram 3"/>
          <p:cNvGraphicFramePr/>
          <p:nvPr/>
        </p:nvGraphicFramePr>
        <p:xfrm>
          <a:off x="457200" y="2438400"/>
          <a:ext cx="7924800" cy="266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4740EC56-3589-40BE-B687-C9B9BAEDE1AF}"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Key changes with SSAP 101</a:t>
            </a:r>
            <a:endParaRPr lang="en-US" cap="none" dirty="0" smtClean="0">
              <a:latin typeface="Arial" charset="0"/>
              <a:ea typeface="ＭＳ Ｐゴシック" pitchFamily="-107" charset="-128"/>
              <a:cs typeface="Arial" charset="0"/>
            </a:endParaRPr>
          </a:p>
        </p:txBody>
      </p:sp>
      <p:sp>
        <p:nvSpPr>
          <p:cNvPr id="6" name="Content Placeholder 5"/>
          <p:cNvSpPr>
            <a:spLocks noGrp="1"/>
          </p:cNvSpPr>
          <p:nvPr>
            <p:ph idx="1"/>
          </p:nvPr>
        </p:nvSpPr>
        <p:spPr/>
        <p:txBody>
          <a:bodyPr/>
          <a:lstStyle/>
          <a:p>
            <a:r>
              <a:rPr lang="en-US" sz="2400" dirty="0" smtClean="0"/>
              <a:t>Tax Loss Contingency – Modified SSAP 5R Approach</a:t>
            </a:r>
          </a:p>
          <a:p>
            <a:pPr>
              <a:buNone/>
            </a:pPr>
            <a:endParaRPr lang="en-US" sz="2400" dirty="0" smtClean="0"/>
          </a:p>
          <a:p>
            <a:r>
              <a:rPr lang="en-US" sz="2400" dirty="0" smtClean="0"/>
              <a:t>Deferred Tax Asset Admissibility Criteria</a:t>
            </a:r>
          </a:p>
          <a:p>
            <a:endParaRPr lang="en-US" sz="2400" dirty="0" smtClean="0"/>
          </a:p>
          <a:p>
            <a:r>
              <a:rPr lang="en-US" sz="2400" dirty="0" smtClean="0"/>
              <a:t>Disclosures</a:t>
            </a:r>
          </a:p>
          <a:p>
            <a:endParaRPr lang="en-US" sz="2400" dirty="0" smtClean="0"/>
          </a:p>
          <a:p>
            <a:r>
              <a:rPr lang="en-US" sz="2400" dirty="0" smtClean="0"/>
              <a:t>New Q&amp;A Required</a:t>
            </a:r>
          </a:p>
          <a:p>
            <a:endParaRPr lang="en-US" sz="2400" dirty="0" smtClean="0"/>
          </a:p>
          <a:p>
            <a:r>
              <a:rPr lang="en-US" sz="2400" dirty="0" smtClean="0"/>
              <a:t>Change in Accounting Method</a:t>
            </a:r>
          </a:p>
          <a:p>
            <a:pPr>
              <a:buNone/>
            </a:pPr>
            <a:endParaRPr lang="en-US" sz="2400"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4740EC56-3589-40BE-B687-C9B9BAEDE1AF}"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cap="none" dirty="0" smtClean="0"/>
              <a:t>New Tax Loss Contingency Rule</a:t>
            </a:r>
            <a:br>
              <a:rPr lang="en-US" cap="none" dirty="0" smtClean="0"/>
            </a:br>
            <a:r>
              <a:rPr lang="en-US" cap="none" dirty="0" smtClean="0"/>
              <a:t>Key Concepts</a:t>
            </a:r>
            <a:endParaRPr lang="en-US" cap="none" dirty="0"/>
          </a:p>
        </p:txBody>
      </p:sp>
      <p:sp>
        <p:nvSpPr>
          <p:cNvPr id="4" name="Slide Number Placeholder 3"/>
          <p:cNvSpPr>
            <a:spLocks noGrp="1"/>
          </p:cNvSpPr>
          <p:nvPr>
            <p:ph type="sldNum" sz="quarter" idx="12"/>
          </p:nvPr>
        </p:nvSpPr>
        <p:spPr/>
        <p:txBody>
          <a:bodyPr/>
          <a:lstStyle/>
          <a:p>
            <a:fld id="{4740EC56-3589-40BE-B687-C9B9BAEDE1AF}" type="slidenum">
              <a:rPr lang="en-US" smtClean="0"/>
              <a:pPr/>
              <a:t>6</a:t>
            </a:fld>
            <a:endParaRPr lang="en-US" dirty="0"/>
          </a:p>
        </p:txBody>
      </p:sp>
      <p:sp>
        <p:nvSpPr>
          <p:cNvPr id="6" name="Rectangle 5"/>
          <p:cNvSpPr/>
          <p:nvPr/>
        </p:nvSpPr>
        <p:spPr>
          <a:xfrm>
            <a:off x="571500" y="1982587"/>
            <a:ext cx="8001000" cy="289282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8" name="Diagram 7"/>
          <p:cNvGraphicFramePr/>
          <p:nvPr/>
        </p:nvGraphicFramePr>
        <p:xfrm>
          <a:off x="1219200" y="198258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Comparison to FIN 48</a:t>
            </a:r>
            <a:endParaRPr lang="en-US" cap="none" dirty="0" smtClean="0">
              <a:latin typeface="Arial" charset="0"/>
              <a:ea typeface="ＭＳ Ｐゴシック" pitchFamily="-107" charset="-128"/>
              <a:cs typeface="Arial" charset="0"/>
            </a:endParaRPr>
          </a:p>
        </p:txBody>
      </p:sp>
      <p:graphicFrame>
        <p:nvGraphicFramePr>
          <p:cNvPr id="6" name="Diagram 5"/>
          <p:cNvGraphicFramePr/>
          <p:nvPr/>
        </p:nvGraphicFramePr>
        <p:xfrm>
          <a:off x="457200" y="1600200"/>
          <a:ext cx="8001000" cy="4756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4740EC56-3589-40BE-B687-C9B9BAEDE1AF}"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eaLnBrk="1" hangingPunct="1"/>
            <a:r>
              <a:rPr lang="en-US" dirty="0" smtClean="0">
                <a:latin typeface="Arial" charset="0"/>
              </a:rPr>
              <a:t>Tax loss contingency model </a:t>
            </a:r>
            <a:endParaRPr lang="en-US" cap="none" dirty="0" smtClean="0">
              <a:latin typeface="Arial" charset="0"/>
              <a:ea typeface="ＭＳ Ｐゴシック" pitchFamily="-107" charset="-128"/>
              <a:cs typeface="Arial" charset="0"/>
            </a:endParaRPr>
          </a:p>
        </p:txBody>
      </p:sp>
      <p:graphicFrame>
        <p:nvGraphicFramePr>
          <p:cNvPr id="4" name="Diagram 3"/>
          <p:cNvGraphicFramePr/>
          <p:nvPr/>
        </p:nvGraphicFramePr>
        <p:xfrm>
          <a:off x="914400" y="1600200"/>
          <a:ext cx="73152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7"/>
          <p:cNvSpPr>
            <a:spLocks noGrp="1"/>
          </p:cNvSpPr>
          <p:nvPr>
            <p:ph type="sldNum" sz="quarter" idx="12"/>
          </p:nvPr>
        </p:nvSpPr>
        <p:spPr/>
        <p:txBody>
          <a:bodyPr/>
          <a:lstStyle/>
          <a:p>
            <a:fld id="{4740EC56-3589-40BE-B687-C9B9BAEDE1AF}"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0" cap="none" dirty="0" smtClean="0">
                <a:latin typeface="Arial" charset="0"/>
              </a:rPr>
              <a:t>Tax loss contingency – Key points</a:t>
            </a:r>
            <a:endParaRPr lang="en-US" dirty="0"/>
          </a:p>
        </p:txBody>
      </p:sp>
      <p:sp>
        <p:nvSpPr>
          <p:cNvPr id="3" name="Content Placeholder 2"/>
          <p:cNvSpPr>
            <a:spLocks noGrp="1"/>
          </p:cNvSpPr>
          <p:nvPr>
            <p:ph idx="1"/>
          </p:nvPr>
        </p:nvSpPr>
        <p:spPr/>
        <p:txBody>
          <a:bodyPr/>
          <a:lstStyle/>
          <a:p>
            <a:r>
              <a:rPr lang="en-US" sz="2400" dirty="0" smtClean="0"/>
              <a:t>If some liability required, must record current AND deferred tax relating to a temporary difference (i.e., “grossed-up”) when an event has transpired</a:t>
            </a:r>
          </a:p>
          <a:p>
            <a:r>
              <a:rPr lang="en-US" sz="2400" dirty="0" smtClean="0"/>
              <a:t>Any contingency amount recorded in current taxes  (excluding interest and penalties) should be included in the amount recoverable under 11.a. admissibility test</a:t>
            </a:r>
          </a:p>
          <a:p>
            <a:r>
              <a:rPr lang="en-US" sz="2400" dirty="0" smtClean="0"/>
              <a:t>Disclosure of any significant increase expected in the next 12 months</a:t>
            </a:r>
          </a:p>
          <a:p>
            <a:r>
              <a:rPr lang="en-US" sz="2400" dirty="0" smtClean="0"/>
              <a:t>Don’t forget interest and penalties</a:t>
            </a:r>
            <a:endParaRPr lang="en-US" sz="2400" dirty="0"/>
          </a:p>
        </p:txBody>
      </p:sp>
      <p:sp>
        <p:nvSpPr>
          <p:cNvPr id="4" name="Slide Number Placeholder 3"/>
          <p:cNvSpPr>
            <a:spLocks noGrp="1"/>
          </p:cNvSpPr>
          <p:nvPr>
            <p:ph type="sldNum" sz="quarter" idx="12"/>
          </p:nvPr>
        </p:nvSpPr>
        <p:spPr/>
        <p:txBody>
          <a:bodyPr/>
          <a:lstStyle/>
          <a:p>
            <a:fld id="{4740EC56-3589-40BE-B687-C9B9BAEDE1AF}" type="slidenum">
              <a:rPr lang="en-US" smtClean="0"/>
              <a:pPr/>
              <a:t>9</a:t>
            </a:fld>
            <a:endParaRPr lang="en-US" dirty="0"/>
          </a:p>
        </p:txBody>
      </p:sp>
    </p:spTree>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BAB4A9"/>
      </a:dk2>
      <a:lt2>
        <a:srgbClr val="F5EDDE"/>
      </a:lt2>
      <a:accent1>
        <a:srgbClr val="00C2E0"/>
      </a:accent1>
      <a:accent2>
        <a:srgbClr val="C8007D"/>
      </a:accent2>
      <a:accent3>
        <a:srgbClr val="75C72A"/>
      </a:accent3>
      <a:accent4>
        <a:srgbClr val="BCCC00"/>
      </a:accent4>
      <a:accent5>
        <a:srgbClr val="00AF9D"/>
      </a:accent5>
      <a:accent6>
        <a:srgbClr val="FF8000"/>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2533</TotalTime>
  <Words>1375</Words>
  <Application>Microsoft Office PowerPoint</Application>
  <PresentationFormat>On-screen Show (4:3)</PresentationFormat>
  <Paragraphs>170</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Update on Statutory     Accounting Issues</vt:lpstr>
      <vt:lpstr>Agenda</vt:lpstr>
      <vt:lpstr>Current Status-5/1/2012</vt:lpstr>
      <vt:lpstr>Reasons for new guidance</vt:lpstr>
      <vt:lpstr>Key changes with SSAP 101</vt:lpstr>
      <vt:lpstr>New Tax Loss Contingency Rule Key Concepts</vt:lpstr>
      <vt:lpstr>Comparison to FIN 48</vt:lpstr>
      <vt:lpstr>Tax loss contingency model </vt:lpstr>
      <vt:lpstr>Tax loss contingency – Key points</vt:lpstr>
      <vt:lpstr>Deferred Tax Admissibility -  Comparison to SSAP 10R</vt:lpstr>
      <vt:lpstr>Calculating RBC guardrails</vt:lpstr>
      <vt:lpstr>Statutory capital limitation for deferred tax assets</vt:lpstr>
      <vt:lpstr>Deferred tax liability offset</vt:lpstr>
      <vt:lpstr>Disclosure requirements</vt:lpstr>
      <vt:lpstr>Implementation Guide (Q&amp;A)</vt:lpstr>
      <vt:lpstr>Q&amp;A 2 – Statutory valuation allowance</vt:lpstr>
      <vt:lpstr>Q&amp;A 4.13 – DTL Offset</vt:lpstr>
      <vt:lpstr>Q&amp;A 4b &amp; 4c</vt:lpstr>
      <vt:lpstr>Change in accounting Method</vt:lpstr>
      <vt:lpstr>IRS Circular 230 Disclosure</vt:lpstr>
      <vt:lpstr>Appendix</vt:lpstr>
      <vt:lpstr>Appendix - Comparison</vt:lpstr>
      <vt:lpstr>Appendix - Comparison</vt:lpstr>
      <vt:lpstr>Appendix - Comparison</vt:lpstr>
      <vt:lpstr>Appendix - Comparison</vt:lpstr>
    </vt:vector>
  </TitlesOfParts>
  <Company>Nationwide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Neal Forshey</dc:creator>
  <cp:lastModifiedBy>Kate Faenza</cp:lastModifiedBy>
  <cp:revision>314</cp:revision>
  <cp:lastPrinted>2009-03-05T21:41:35Z</cp:lastPrinted>
  <dcterms:created xsi:type="dcterms:W3CDTF">2009-03-05T21:47:12Z</dcterms:created>
  <dcterms:modified xsi:type="dcterms:W3CDTF">2012-05-02T18:30:23Z</dcterms:modified>
</cp:coreProperties>
</file>